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x="18288000" cy="10287000"/>
  <p:notesSz cx="6858000" cy="9144000"/>
  <p:embeddedFontLst>
    <p:embeddedFont>
      <p:font typeface="Galano Grotesque Alt Bold" charset="1" panose="00000800000000000000"/>
      <p:regular r:id="rId47"/>
    </p:embeddedFont>
    <p:embeddedFont>
      <p:font typeface="Galano Grotesque Alt" charset="1" panose="00000500000000000000"/>
      <p:regular r:id="rId48"/>
    </p:embeddedFont>
    <p:embeddedFont>
      <p:font typeface="Galano Grotesque Alt Bold Italics" charset="1" panose="00000800000000000000"/>
      <p:regular r:id="rId49"/>
    </p:embeddedFont>
    <p:embeddedFont>
      <p:font typeface="Montserrat" charset="1" panose="00000500000000000000"/>
      <p:regular r:id="rId50"/>
    </p:embeddedFont>
    <p:embeddedFont>
      <p:font typeface="Montserrat Bold" charset="1" panose="00000600000000000000"/>
      <p:regular r:id="rId51"/>
    </p:embeddedFont>
    <p:embeddedFont>
      <p:font typeface="Canva Sans Bold" charset="1" panose="020B0803030501040103"/>
      <p:regular r:id="rId52"/>
    </p:embeddedFont>
    <p:embeddedFont>
      <p:font typeface="Galano Grotesque Alt Ultra-Bold" charset="1" panose="00000900000000000000"/>
      <p:regular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18.png" Type="http://schemas.openxmlformats.org/officeDocument/2006/relationships/image"/><Relationship Id="rId6" Target="../media/image19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20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21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svg" Type="http://schemas.openxmlformats.org/officeDocument/2006/relationships/image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22.png" Type="http://schemas.openxmlformats.org/officeDocument/2006/relationships/image"/><Relationship Id="rId6" Target="../media/image23.svg" Type="http://schemas.openxmlformats.org/officeDocument/2006/relationships/image"/><Relationship Id="rId7" Target="../media/image24.png" Type="http://schemas.openxmlformats.org/officeDocument/2006/relationships/image"/><Relationship Id="rId8" Target="../media/image25.svg" Type="http://schemas.openxmlformats.org/officeDocument/2006/relationships/image"/><Relationship Id="rId9" Target="../media/image26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1.pn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29.pn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Relationship Id="rId7" Target="../media/image30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1.pn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31.pn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32.png" Type="http://schemas.openxmlformats.org/officeDocument/2006/relationships/image"/><Relationship Id="rId6" Target="../media/image33.pn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8.pn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9.pn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Relationship Id="rId8" Target="../media/image5.png" Type="http://schemas.openxmlformats.org/officeDocument/2006/relationships/image"/><Relationship Id="rId9" Target="../media/image6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2.jpeg" Type="http://schemas.openxmlformats.org/officeDocument/2006/relationships/image"/><Relationship Id="rId4" Target="../media/image13.pn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052103" y="3957228"/>
            <a:ext cx="11859330" cy="2393428"/>
          </a:xfrm>
          <a:custGeom>
            <a:avLst/>
            <a:gdLst/>
            <a:ahLst/>
            <a:cxnLst/>
            <a:rect r="r" b="b" t="t" l="l"/>
            <a:pathLst>
              <a:path h="2393428" w="11859330">
                <a:moveTo>
                  <a:pt x="0" y="0"/>
                </a:moveTo>
                <a:lnTo>
                  <a:pt x="11859330" y="0"/>
                </a:lnTo>
                <a:lnTo>
                  <a:pt x="11859330" y="2393428"/>
                </a:lnTo>
                <a:lnTo>
                  <a:pt x="0" y="23934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159245" y="3028507"/>
            <a:ext cx="4954605" cy="11737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605"/>
              </a:lnSpc>
              <a:spcBef>
                <a:spcPct val="0"/>
              </a:spcBef>
            </a:pPr>
            <a:r>
              <a:rPr lang="en-US" b="true" sz="6861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welcome to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055239" y="6367615"/>
            <a:ext cx="1918619" cy="757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202"/>
              </a:lnSpc>
              <a:spcBef>
                <a:spcPct val="0"/>
              </a:spcBef>
            </a:pPr>
            <a:r>
              <a:rPr lang="en-US" b="true" sz="4430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week 6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018731" y="3428020"/>
            <a:ext cx="14813754" cy="33071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817"/>
              </a:lnSpc>
            </a:pPr>
            <a:r>
              <a:rPr lang="en-US" sz="6297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“People</a:t>
            </a:r>
            <a:r>
              <a:rPr lang="en-US" sz="6297" b="true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</a:t>
            </a:r>
            <a:r>
              <a:rPr lang="en-US" sz="6297" b="true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don’t buy </a:t>
            </a:r>
            <a:r>
              <a:rPr lang="en-US" sz="6297" b="true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what</a:t>
            </a:r>
            <a:r>
              <a:rPr lang="en-US" sz="6297" b="true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you do. They buy </a:t>
            </a:r>
            <a:r>
              <a:rPr lang="en-US" sz="6297" b="true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why </a:t>
            </a:r>
            <a:r>
              <a:rPr lang="en-US" sz="6297" b="true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you do it.</a:t>
            </a:r>
            <a:r>
              <a:rPr lang="en-US" sz="6297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”</a:t>
            </a:r>
          </a:p>
          <a:p>
            <a:pPr algn="l" marL="0" indent="0" lvl="0">
              <a:lnSpc>
                <a:spcPts val="8817"/>
              </a:lnSpc>
              <a:spcBef>
                <a:spcPct val="0"/>
              </a:spcBef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2018731" y="5999434"/>
            <a:ext cx="12804955" cy="7357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58"/>
              </a:lnSpc>
              <a:spcBef>
                <a:spcPct val="0"/>
              </a:spcBef>
            </a:pPr>
            <a:r>
              <a:rPr lang="en-US" sz="4327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- Simon Sinek 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01825" y="4240032"/>
            <a:ext cx="14484350" cy="162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marketing (the fun one)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47097" y="6429806"/>
            <a:ext cx="2398049" cy="2337008"/>
          </a:xfrm>
          <a:custGeom>
            <a:avLst/>
            <a:gdLst/>
            <a:ahLst/>
            <a:cxnLst/>
            <a:rect r="r" b="b" t="t" l="l"/>
            <a:pathLst>
              <a:path h="2337008" w="2398049">
                <a:moveTo>
                  <a:pt x="0" y="0"/>
                </a:moveTo>
                <a:lnTo>
                  <a:pt x="2398049" y="0"/>
                </a:lnTo>
                <a:lnTo>
                  <a:pt x="2398049" y="2337009"/>
                </a:lnTo>
                <a:lnTo>
                  <a:pt x="0" y="23370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547097" y="1702244"/>
            <a:ext cx="13760450" cy="1239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202"/>
              </a:lnSpc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the </a:t>
            </a: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marketing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myth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547097" y="3249680"/>
            <a:ext cx="15513776" cy="2770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Your product won’t market itself.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Building the best product or service is not enough to succeed–people need to know about it too.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133224" y="1645534"/>
            <a:ext cx="13226327" cy="2401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202"/>
              </a:lnSpc>
            </a:pP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marketing 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is different than </a:t>
            </a:r>
            <a:r>
              <a:rPr lang="en-US" b="true" sz="9486">
                <a:solidFill>
                  <a:srgbClr val="FF57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selling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133224" y="4405261"/>
            <a:ext cx="15262857" cy="2518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16"/>
              </a:lnSpc>
              <a:spcBef>
                <a:spcPct val="0"/>
              </a:spcBef>
            </a:pPr>
            <a:r>
              <a:rPr lang="en-US" sz="4797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Instead of focusing on pushing their products, Founders must focus on </a:t>
            </a:r>
            <a:r>
              <a:rPr lang="en-US" b="true" sz="4797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truly understanding</a:t>
            </a:r>
            <a:r>
              <a:rPr lang="en-US" sz="4797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their customers’ ⬇️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14293" y="7793749"/>
            <a:ext cx="2169934" cy="6627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446"/>
              </a:lnSpc>
              <a:spcBef>
                <a:spcPct val="0"/>
              </a:spcBef>
            </a:pPr>
            <a:r>
              <a:rPr lang="en-US" sz="3890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attitudes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538343" y="7791620"/>
            <a:ext cx="2764229" cy="664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450"/>
              </a:lnSpc>
              <a:spcBef>
                <a:spcPct val="0"/>
              </a:spcBef>
            </a:pPr>
            <a:r>
              <a:rPr lang="en-US" sz="3893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behaviors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208511" y="7793749"/>
            <a:ext cx="2566088" cy="6627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430"/>
              </a:lnSpc>
              <a:spcBef>
                <a:spcPct val="0"/>
              </a:spcBef>
            </a:pPr>
            <a:r>
              <a:rPr lang="en-US" sz="3879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problems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650407" y="7793749"/>
            <a:ext cx="4823815" cy="6627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430"/>
              </a:lnSpc>
              <a:spcBef>
                <a:spcPct val="0"/>
              </a:spcBef>
            </a:pPr>
            <a:r>
              <a:rPr lang="en-US" sz="3879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current</a:t>
            </a:r>
            <a:r>
              <a:rPr lang="en-US" sz="3879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solutions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369808" y="4265463"/>
            <a:ext cx="13261044" cy="3526058"/>
          </a:xfrm>
          <a:custGeom>
            <a:avLst/>
            <a:gdLst/>
            <a:ahLst/>
            <a:cxnLst/>
            <a:rect r="r" b="b" t="t" l="l"/>
            <a:pathLst>
              <a:path h="3526058" w="13261044">
                <a:moveTo>
                  <a:pt x="0" y="0"/>
                </a:moveTo>
                <a:lnTo>
                  <a:pt x="13261044" y="0"/>
                </a:lnTo>
                <a:lnTo>
                  <a:pt x="13261044" y="3526058"/>
                </a:lnTo>
                <a:lnTo>
                  <a:pt x="0" y="35260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637022" y="1085850"/>
            <a:ext cx="14726616" cy="27322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720"/>
              </a:lnSpc>
            </a:pP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marketing 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is deeper than making a purchase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915153" y="8078577"/>
            <a:ext cx="10170353" cy="1082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74"/>
              </a:lnSpc>
              <a:spcBef>
                <a:spcPct val="0"/>
              </a:spcBef>
            </a:pPr>
            <a:r>
              <a:rPr lang="en-US" sz="3124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Your</a:t>
            </a:r>
            <a:r>
              <a:rPr lang="en-US" sz="3124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customers are seeking </a:t>
            </a:r>
            <a:r>
              <a:rPr lang="en-US" b="true" sz="3124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a change</a:t>
            </a:r>
            <a:r>
              <a:rPr lang="en-US" sz="3124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, </a:t>
            </a:r>
            <a:r>
              <a:rPr lang="en-US" b="true" sz="3124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an outcome</a:t>
            </a:r>
            <a:r>
              <a:rPr lang="en-US" sz="3124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, or a </a:t>
            </a:r>
            <a:r>
              <a:rPr lang="en-US" b="true" sz="3124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transformation</a:t>
            </a:r>
            <a:r>
              <a:rPr lang="en-US" sz="3124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, not just a product.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314293" y="1729830"/>
            <a:ext cx="15163296" cy="10643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901"/>
              </a:lnSpc>
            </a:pPr>
            <a:r>
              <a:rPr lang="en-US" b="true" sz="8145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make your</a:t>
            </a:r>
            <a:r>
              <a:rPr lang="en-US" b="true" sz="8145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customer </a:t>
            </a:r>
            <a:r>
              <a:rPr lang="en-US" b="true" sz="8145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the hero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14293" y="3241244"/>
            <a:ext cx="15163296" cy="5916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6"/>
              </a:lnSpc>
            </a:pPr>
            <a:r>
              <a:rPr lang="en-US" sz="4797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Oftentimes, Founders position their products as the </a:t>
            </a:r>
            <a:r>
              <a:rPr lang="en-US" sz="4797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hero </a:t>
            </a:r>
            <a:r>
              <a:rPr lang="en-US" sz="4797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in the story. However, if you don’t have customers, your product is worthless.</a:t>
            </a:r>
          </a:p>
          <a:p>
            <a:pPr algn="l">
              <a:lnSpc>
                <a:spcPts val="6716"/>
              </a:lnSpc>
            </a:pPr>
          </a:p>
          <a:p>
            <a:pPr algn="l">
              <a:lnSpc>
                <a:spcPts val="6716"/>
              </a:lnSpc>
            </a:pPr>
            <a:r>
              <a:rPr lang="en-US" sz="4797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The customer is the hero. Your product is the guide that helps the customer succeed.</a:t>
            </a:r>
          </a:p>
          <a:p>
            <a:pPr algn="l" marL="0" indent="0" lvl="0">
              <a:lnSpc>
                <a:spcPts val="6716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57812" y="5985315"/>
            <a:ext cx="10945273" cy="2910304"/>
          </a:xfrm>
          <a:custGeom>
            <a:avLst/>
            <a:gdLst/>
            <a:ahLst/>
            <a:cxnLst/>
            <a:rect r="r" b="b" t="t" l="l"/>
            <a:pathLst>
              <a:path h="2910304" w="10945273">
                <a:moveTo>
                  <a:pt x="0" y="0"/>
                </a:moveTo>
                <a:lnTo>
                  <a:pt x="10945273" y="0"/>
                </a:lnTo>
                <a:lnTo>
                  <a:pt x="10945273" y="2910304"/>
                </a:lnTo>
                <a:lnTo>
                  <a:pt x="0" y="29103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562352" y="1601631"/>
            <a:ext cx="9446679" cy="10666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901"/>
              </a:lnSpc>
            </a:pPr>
            <a:r>
              <a:rPr lang="en-US" b="true" sz="8145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the </a:t>
            </a:r>
            <a:r>
              <a:rPr lang="en-US" b="true" sz="8145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hero’s</a:t>
            </a:r>
            <a:r>
              <a:rPr lang="en-US" b="true" sz="8145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journey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562352" y="2893175"/>
            <a:ext cx="15163296" cy="25260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16"/>
              </a:lnSpc>
              <a:spcBef>
                <a:spcPct val="0"/>
              </a:spcBef>
            </a:pPr>
            <a:r>
              <a:rPr lang="en-US" sz="4797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Donald Miller takes the </a:t>
            </a:r>
            <a:r>
              <a:rPr lang="en-US" sz="4797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he</a:t>
            </a:r>
            <a:r>
              <a:rPr lang="en-US" sz="4797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a</a:t>
            </a:r>
            <a:r>
              <a:rPr lang="en-US" sz="4797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r</a:t>
            </a:r>
            <a:r>
              <a:rPr lang="en-US" sz="4797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t of the Hero’s Journey and turns it into a simple, useful framework for business storytelling.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213663" y="6252232"/>
            <a:ext cx="3511985" cy="2319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647"/>
              </a:lnSpc>
              <a:spcBef>
                <a:spcPct val="0"/>
              </a:spcBef>
            </a:pPr>
            <a:r>
              <a:rPr lang="en-US" sz="3319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This framework is used in many movies and books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314293" y="2505842"/>
            <a:ext cx="15163296" cy="10666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901"/>
              </a:lnSpc>
            </a:pPr>
            <a:r>
              <a:rPr lang="en-US" b="true" sz="8145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the </a:t>
            </a:r>
            <a:r>
              <a:rPr lang="en-US" b="true" sz="8145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goal</a:t>
            </a:r>
            <a:r>
              <a:rPr lang="en-US" b="true" sz="8145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of SB7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14293" y="4068989"/>
            <a:ext cx="15163296" cy="33738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16"/>
              </a:lnSpc>
              <a:spcBef>
                <a:spcPct val="0"/>
              </a:spcBef>
            </a:pPr>
            <a:r>
              <a:rPr lang="en-US" sz="4797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The goal of the SB7 framework is to put yourself in your customer’s shoes, position your product, and create a story that resonates with your target customer.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004997" y="7694753"/>
            <a:ext cx="5362400" cy="1410430"/>
            <a:chOff x="0" y="0"/>
            <a:chExt cx="1412319" cy="37147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12319" cy="371471"/>
            </a:xfrm>
            <a:custGeom>
              <a:avLst/>
              <a:gdLst/>
              <a:ahLst/>
              <a:cxnLst/>
              <a:rect r="r" b="b" t="t" l="l"/>
              <a:pathLst>
                <a:path h="371471" w="1412319">
                  <a:moveTo>
                    <a:pt x="73631" y="0"/>
                  </a:moveTo>
                  <a:lnTo>
                    <a:pt x="1338689" y="0"/>
                  </a:lnTo>
                  <a:cubicBezTo>
                    <a:pt x="1358217" y="0"/>
                    <a:pt x="1376945" y="7758"/>
                    <a:pt x="1390753" y="21566"/>
                  </a:cubicBezTo>
                  <a:cubicBezTo>
                    <a:pt x="1404562" y="35374"/>
                    <a:pt x="1412319" y="54103"/>
                    <a:pt x="1412319" y="73631"/>
                  </a:cubicBezTo>
                  <a:lnTo>
                    <a:pt x="1412319" y="297840"/>
                  </a:lnTo>
                  <a:cubicBezTo>
                    <a:pt x="1412319" y="317368"/>
                    <a:pt x="1404562" y="336097"/>
                    <a:pt x="1390753" y="349905"/>
                  </a:cubicBezTo>
                  <a:cubicBezTo>
                    <a:pt x="1376945" y="363714"/>
                    <a:pt x="1358217" y="371471"/>
                    <a:pt x="1338689" y="371471"/>
                  </a:cubicBezTo>
                  <a:lnTo>
                    <a:pt x="73631" y="371471"/>
                  </a:lnTo>
                  <a:cubicBezTo>
                    <a:pt x="54103" y="371471"/>
                    <a:pt x="35374" y="363714"/>
                    <a:pt x="21566" y="349905"/>
                  </a:cubicBezTo>
                  <a:cubicBezTo>
                    <a:pt x="7758" y="336097"/>
                    <a:pt x="0" y="317368"/>
                    <a:pt x="0" y="297840"/>
                  </a:cubicBezTo>
                  <a:lnTo>
                    <a:pt x="0" y="73631"/>
                  </a:lnTo>
                  <a:cubicBezTo>
                    <a:pt x="0" y="54103"/>
                    <a:pt x="7758" y="35374"/>
                    <a:pt x="21566" y="21566"/>
                  </a:cubicBezTo>
                  <a:cubicBezTo>
                    <a:pt x="35374" y="7758"/>
                    <a:pt x="54103" y="0"/>
                    <a:pt x="73631" y="0"/>
                  </a:cubicBezTo>
                  <a:close/>
                </a:path>
              </a:pathLst>
            </a:custGeom>
            <a:solidFill>
              <a:srgbClr val="9FADC3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412319" cy="4095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2787189" y="8081958"/>
            <a:ext cx="701775" cy="701775"/>
          </a:xfrm>
          <a:custGeom>
            <a:avLst/>
            <a:gdLst/>
            <a:ahLst/>
            <a:cxnLst/>
            <a:rect r="r" b="b" t="t" l="l"/>
            <a:pathLst>
              <a:path h="701775" w="701775">
                <a:moveTo>
                  <a:pt x="0" y="0"/>
                </a:moveTo>
                <a:lnTo>
                  <a:pt x="701775" y="0"/>
                </a:lnTo>
                <a:lnTo>
                  <a:pt x="701775" y="701775"/>
                </a:lnTo>
                <a:lnTo>
                  <a:pt x="0" y="7017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813361" y="8081958"/>
            <a:ext cx="883408" cy="684641"/>
          </a:xfrm>
          <a:custGeom>
            <a:avLst/>
            <a:gdLst/>
            <a:ahLst/>
            <a:cxnLst/>
            <a:rect r="r" b="b" t="t" l="l"/>
            <a:pathLst>
              <a:path h="684641" w="883408">
                <a:moveTo>
                  <a:pt x="0" y="0"/>
                </a:moveTo>
                <a:lnTo>
                  <a:pt x="883408" y="0"/>
                </a:lnTo>
                <a:lnTo>
                  <a:pt x="883408" y="684641"/>
                </a:lnTo>
                <a:lnTo>
                  <a:pt x="0" y="6846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924314" y="8081958"/>
            <a:ext cx="1660891" cy="635291"/>
          </a:xfrm>
          <a:custGeom>
            <a:avLst/>
            <a:gdLst/>
            <a:ahLst/>
            <a:cxnLst/>
            <a:rect r="r" b="b" t="t" l="l"/>
            <a:pathLst>
              <a:path h="635291" w="1660891">
                <a:moveTo>
                  <a:pt x="0" y="0"/>
                </a:moveTo>
                <a:lnTo>
                  <a:pt x="1660891" y="0"/>
                </a:lnTo>
                <a:lnTo>
                  <a:pt x="1660891" y="635290"/>
                </a:lnTo>
                <a:lnTo>
                  <a:pt x="0" y="6352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004997" y="2713873"/>
            <a:ext cx="3356472" cy="789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510"/>
              </a:lnSpc>
              <a:spcBef>
                <a:spcPct val="0"/>
              </a:spcBef>
            </a:pPr>
            <a:r>
              <a:rPr lang="en-US" b="true" sz="4650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Channels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547364" y="2704348"/>
            <a:ext cx="3434717" cy="815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662"/>
              </a:lnSpc>
              <a:spcBef>
                <a:spcPct val="0"/>
              </a:spcBef>
            </a:pPr>
            <a:r>
              <a:rPr lang="en-US" b="true" sz="4758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Tactics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004997" y="3597828"/>
            <a:ext cx="6526199" cy="3651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817"/>
              </a:lnSpc>
              <a:spcBef>
                <a:spcPct val="0"/>
              </a:spcBef>
            </a:pPr>
            <a:r>
              <a:rPr lang="en-US" sz="4155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Channels</a:t>
            </a:r>
            <a:r>
              <a:rPr lang="en-US" sz="4155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are the different paths or platforms businesses use to reach their target audience.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562802" y="3597828"/>
            <a:ext cx="6720201" cy="3651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17"/>
              </a:lnSpc>
            </a:pPr>
            <a:r>
              <a:rPr lang="en-US" sz="4155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Tactics are the specific actions or</a:t>
            </a:r>
          </a:p>
          <a:p>
            <a:pPr algn="l" marL="0" indent="0" lvl="0">
              <a:lnSpc>
                <a:spcPts val="5817"/>
              </a:lnSpc>
              <a:spcBef>
                <a:spcPct val="0"/>
              </a:spcBef>
            </a:pPr>
            <a:r>
              <a:rPr lang="en-US" sz="4155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strategies you use within a channel.</a:t>
            </a:r>
          </a:p>
          <a:p>
            <a:pPr algn="l" marL="0" indent="0" lvl="0">
              <a:lnSpc>
                <a:spcPts val="5817"/>
              </a:lnSpc>
              <a:spcBef>
                <a:spcPct val="0"/>
              </a:spcBef>
            </a:pPr>
          </a:p>
        </p:txBody>
      </p:sp>
      <p:grpSp>
        <p:nvGrpSpPr>
          <p:cNvPr name="Group 14" id="14"/>
          <p:cNvGrpSpPr/>
          <p:nvPr/>
        </p:nvGrpSpPr>
        <p:grpSpPr>
          <a:xfrm rot="0">
            <a:off x="9547364" y="7719428"/>
            <a:ext cx="5362400" cy="1410430"/>
            <a:chOff x="0" y="0"/>
            <a:chExt cx="1412319" cy="371471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412319" cy="371471"/>
            </a:xfrm>
            <a:custGeom>
              <a:avLst/>
              <a:gdLst/>
              <a:ahLst/>
              <a:cxnLst/>
              <a:rect r="r" b="b" t="t" l="l"/>
              <a:pathLst>
                <a:path h="371471" w="1412319">
                  <a:moveTo>
                    <a:pt x="73631" y="0"/>
                  </a:moveTo>
                  <a:lnTo>
                    <a:pt x="1338689" y="0"/>
                  </a:lnTo>
                  <a:cubicBezTo>
                    <a:pt x="1358217" y="0"/>
                    <a:pt x="1376945" y="7758"/>
                    <a:pt x="1390753" y="21566"/>
                  </a:cubicBezTo>
                  <a:cubicBezTo>
                    <a:pt x="1404562" y="35374"/>
                    <a:pt x="1412319" y="54103"/>
                    <a:pt x="1412319" y="73631"/>
                  </a:cubicBezTo>
                  <a:lnTo>
                    <a:pt x="1412319" y="297840"/>
                  </a:lnTo>
                  <a:cubicBezTo>
                    <a:pt x="1412319" y="317368"/>
                    <a:pt x="1404562" y="336097"/>
                    <a:pt x="1390753" y="349905"/>
                  </a:cubicBezTo>
                  <a:cubicBezTo>
                    <a:pt x="1376945" y="363714"/>
                    <a:pt x="1358217" y="371471"/>
                    <a:pt x="1338689" y="371471"/>
                  </a:cubicBezTo>
                  <a:lnTo>
                    <a:pt x="73631" y="371471"/>
                  </a:lnTo>
                  <a:cubicBezTo>
                    <a:pt x="54103" y="371471"/>
                    <a:pt x="35374" y="363714"/>
                    <a:pt x="21566" y="349905"/>
                  </a:cubicBezTo>
                  <a:cubicBezTo>
                    <a:pt x="7758" y="336097"/>
                    <a:pt x="0" y="317368"/>
                    <a:pt x="0" y="297840"/>
                  </a:cubicBezTo>
                  <a:lnTo>
                    <a:pt x="0" y="73631"/>
                  </a:lnTo>
                  <a:cubicBezTo>
                    <a:pt x="0" y="54103"/>
                    <a:pt x="7758" y="35374"/>
                    <a:pt x="21566" y="21566"/>
                  </a:cubicBezTo>
                  <a:cubicBezTo>
                    <a:pt x="35374" y="7758"/>
                    <a:pt x="54103" y="0"/>
                    <a:pt x="73631" y="0"/>
                  </a:cubicBezTo>
                  <a:close/>
                </a:path>
              </a:pathLst>
            </a:custGeom>
            <a:solidFill>
              <a:srgbClr val="9FADC3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1412319" cy="4095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10253677" y="8584841"/>
            <a:ext cx="4130845" cy="391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73"/>
              </a:lnSpc>
              <a:spcBef>
                <a:spcPct val="0"/>
              </a:spcBef>
            </a:pPr>
            <a:r>
              <a:rPr lang="en-US" sz="233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Running paid ad campaigns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460438" y="7828657"/>
            <a:ext cx="3536253" cy="391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1"/>
              </a:lnSpc>
              <a:spcBef>
                <a:spcPct val="0"/>
              </a:spcBef>
            </a:pPr>
            <a:r>
              <a:rPr lang="en-US" sz="225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Improving website speed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994040" y="8213252"/>
            <a:ext cx="4650118" cy="391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1"/>
              </a:lnSpc>
              <a:spcBef>
                <a:spcPct val="0"/>
              </a:spcBef>
            </a:pPr>
            <a:r>
              <a:rPr lang="en-US" sz="225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Creating content for social media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965716" y="1200150"/>
            <a:ext cx="15163296" cy="10666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901"/>
              </a:lnSpc>
            </a:pPr>
            <a:r>
              <a:rPr lang="en-US" b="true" sz="8145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channels vs. tactics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861813" y="3086397"/>
            <a:ext cx="14355967" cy="0"/>
          </a:xfrm>
          <a:prstGeom prst="line">
            <a:avLst/>
          </a:prstGeom>
          <a:ln cap="flat" w="190500">
            <a:solidFill>
              <a:srgbClr val="FE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flipH="true" flipV="true">
            <a:off x="2646450" y="3233689"/>
            <a:ext cx="0" cy="5057029"/>
          </a:xfrm>
          <a:prstGeom prst="line">
            <a:avLst/>
          </a:prstGeom>
          <a:ln cap="flat" w="190500">
            <a:solidFill>
              <a:srgbClr val="FE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flipH="true" flipV="true">
            <a:off x="5203719" y="3233689"/>
            <a:ext cx="0" cy="5057029"/>
          </a:xfrm>
          <a:prstGeom prst="line">
            <a:avLst/>
          </a:prstGeom>
          <a:ln cap="flat" w="190500">
            <a:solidFill>
              <a:srgbClr val="FE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flipH="true" flipV="true">
            <a:off x="7761075" y="3210257"/>
            <a:ext cx="0" cy="5057029"/>
          </a:xfrm>
          <a:prstGeom prst="line">
            <a:avLst/>
          </a:prstGeom>
          <a:ln cap="flat" w="190500">
            <a:solidFill>
              <a:srgbClr val="FE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 flipH="true" flipV="true">
            <a:off x="10343752" y="3580092"/>
            <a:ext cx="0" cy="5057029"/>
          </a:xfrm>
          <a:prstGeom prst="line">
            <a:avLst/>
          </a:prstGeom>
          <a:ln cap="flat" w="190500">
            <a:solidFill>
              <a:srgbClr val="FE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flipH="true" flipV="true">
            <a:off x="12888448" y="3233689"/>
            <a:ext cx="0" cy="5057029"/>
          </a:xfrm>
          <a:prstGeom prst="line">
            <a:avLst/>
          </a:prstGeom>
          <a:ln cap="flat" w="190500">
            <a:solidFill>
              <a:srgbClr val="FE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 flipH="true" flipV="true">
            <a:off x="15433144" y="3233689"/>
            <a:ext cx="0" cy="5057029"/>
          </a:xfrm>
          <a:prstGeom prst="line">
            <a:avLst/>
          </a:prstGeom>
          <a:ln cap="flat" w="190500">
            <a:solidFill>
              <a:srgbClr val="FE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1861813" y="5667316"/>
            <a:ext cx="14355967" cy="0"/>
          </a:xfrm>
          <a:prstGeom prst="line">
            <a:avLst/>
          </a:prstGeom>
          <a:ln cap="flat" w="190500">
            <a:solidFill>
              <a:srgbClr val="FE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>
            <a:off x="2068851" y="8267286"/>
            <a:ext cx="14355967" cy="0"/>
          </a:xfrm>
          <a:prstGeom prst="line">
            <a:avLst/>
          </a:prstGeom>
          <a:ln cap="flat" w="190500">
            <a:solidFill>
              <a:srgbClr val="FE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549533" y="1968279"/>
            <a:ext cx="2193834" cy="2193834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b="true" sz="1899">
                  <a:solidFill>
                    <a:srgbClr val="FE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content marketing</a:t>
              </a: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1627388" y="796314"/>
            <a:ext cx="14461210" cy="560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22"/>
              </a:lnSpc>
            </a:pPr>
            <a:r>
              <a:rPr lang="en-US" b="true" sz="4352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marketing</a:t>
            </a:r>
            <a:r>
              <a:rPr lang="en-US" b="true" sz="4352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channels (overwhelmed yet?)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4106802" y="1970429"/>
            <a:ext cx="2193834" cy="2193834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b="true" sz="1899">
                  <a:solidFill>
                    <a:srgbClr val="FE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social media &amp; ads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6664158" y="1970429"/>
            <a:ext cx="2193834" cy="2193834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b="true" sz="1899">
                  <a:solidFill>
                    <a:srgbClr val="FE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email marketing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9221514" y="1970429"/>
            <a:ext cx="2193834" cy="2193834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b="true" sz="1899">
                  <a:solidFill>
                    <a:srgbClr val="FE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search engine optimization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1778871" y="1968279"/>
            <a:ext cx="2193834" cy="2193834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b="true" sz="1899">
                  <a:solidFill>
                    <a:srgbClr val="FE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Influencers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4336227" y="1968279"/>
            <a:ext cx="2193834" cy="2193834"/>
            <a:chOff x="0" y="0"/>
            <a:chExt cx="8128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b="true" sz="1899">
                  <a:solidFill>
                    <a:srgbClr val="FE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publicity</a:t>
              </a: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1549533" y="4582986"/>
            <a:ext cx="2193834" cy="2193834"/>
            <a:chOff x="0" y="0"/>
            <a:chExt cx="812800" cy="8128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b="true" sz="1899">
                  <a:solidFill>
                    <a:srgbClr val="FE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community</a:t>
              </a:r>
            </a:p>
            <a:p>
              <a:pPr algn="ctr">
                <a:lnSpc>
                  <a:spcPts val="2659"/>
                </a:lnSpc>
              </a:pPr>
              <a:r>
                <a:rPr lang="en-US" b="true" sz="1899">
                  <a:solidFill>
                    <a:srgbClr val="FE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building</a:t>
              </a: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4106802" y="4582986"/>
            <a:ext cx="2193834" cy="2193834"/>
            <a:chOff x="0" y="0"/>
            <a:chExt cx="812800" cy="8128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  <a:r>
                <a:rPr lang="en-US" b="true" sz="1800">
                  <a:solidFill>
                    <a:srgbClr val="FE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speaking engagements</a:t>
              </a:r>
            </a:p>
          </p:txBody>
        </p:sp>
      </p:grpSp>
      <p:grpSp>
        <p:nvGrpSpPr>
          <p:cNvPr name="Group 38" id="38"/>
          <p:cNvGrpSpPr/>
          <p:nvPr/>
        </p:nvGrpSpPr>
        <p:grpSpPr>
          <a:xfrm rot="0">
            <a:off x="6664158" y="4582986"/>
            <a:ext cx="2193834" cy="2193834"/>
            <a:chOff x="0" y="0"/>
            <a:chExt cx="812800" cy="81280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40" id="40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  <a:r>
                <a:rPr lang="en-US" b="true" sz="1800">
                  <a:solidFill>
                    <a:srgbClr val="FE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offline events</a:t>
              </a:r>
            </a:p>
          </p:txBody>
        </p:sp>
      </p:grpSp>
      <p:grpSp>
        <p:nvGrpSpPr>
          <p:cNvPr name="Group 41" id="41"/>
          <p:cNvGrpSpPr/>
          <p:nvPr/>
        </p:nvGrpSpPr>
        <p:grpSpPr>
          <a:xfrm rot="0">
            <a:off x="9246835" y="4582986"/>
            <a:ext cx="2193834" cy="2193834"/>
            <a:chOff x="0" y="0"/>
            <a:chExt cx="812800" cy="8128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43" id="43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  <a:r>
                <a:rPr lang="en-US" b="true" sz="1800">
                  <a:solidFill>
                    <a:srgbClr val="FE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business development</a:t>
              </a:r>
            </a:p>
          </p:txBody>
        </p:sp>
      </p:grpSp>
      <p:grpSp>
        <p:nvGrpSpPr>
          <p:cNvPr name="Group 44" id="44"/>
          <p:cNvGrpSpPr/>
          <p:nvPr/>
        </p:nvGrpSpPr>
        <p:grpSpPr>
          <a:xfrm rot="0">
            <a:off x="14336227" y="4582986"/>
            <a:ext cx="2193834" cy="2193834"/>
            <a:chOff x="0" y="0"/>
            <a:chExt cx="812800" cy="81280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46" id="4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b="true" sz="1899">
                  <a:solidFill>
                    <a:srgbClr val="FE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unconventio-nal PR</a:t>
              </a:r>
            </a:p>
          </p:txBody>
        </p:sp>
      </p:grpSp>
      <p:grpSp>
        <p:nvGrpSpPr>
          <p:cNvPr name="Group 47" id="47"/>
          <p:cNvGrpSpPr/>
          <p:nvPr/>
        </p:nvGrpSpPr>
        <p:grpSpPr>
          <a:xfrm rot="0">
            <a:off x="11778871" y="4582986"/>
            <a:ext cx="2193834" cy="2193834"/>
            <a:chOff x="0" y="0"/>
            <a:chExt cx="812800" cy="812800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49" id="4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b="true" sz="1899">
                  <a:solidFill>
                    <a:srgbClr val="FE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sales</a:t>
              </a:r>
            </a:p>
          </p:txBody>
        </p:sp>
      </p:grpSp>
      <p:grpSp>
        <p:nvGrpSpPr>
          <p:cNvPr name="Group 50" id="50"/>
          <p:cNvGrpSpPr/>
          <p:nvPr/>
        </p:nvGrpSpPr>
        <p:grpSpPr>
          <a:xfrm rot="0">
            <a:off x="1549533" y="7193801"/>
            <a:ext cx="2193834" cy="2193834"/>
            <a:chOff x="0" y="0"/>
            <a:chExt cx="812800" cy="812800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52" id="5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b="true" sz="1899">
                  <a:solidFill>
                    <a:srgbClr val="FE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exisiting platforms</a:t>
              </a:r>
            </a:p>
          </p:txBody>
        </p:sp>
      </p:grpSp>
      <p:grpSp>
        <p:nvGrpSpPr>
          <p:cNvPr name="Group 53" id="53"/>
          <p:cNvGrpSpPr/>
          <p:nvPr/>
        </p:nvGrpSpPr>
        <p:grpSpPr>
          <a:xfrm rot="0">
            <a:off x="4106802" y="7193801"/>
            <a:ext cx="2193834" cy="2193834"/>
            <a:chOff x="0" y="0"/>
            <a:chExt cx="812800" cy="812800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55" id="5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b="true" sz="1899">
                  <a:solidFill>
                    <a:srgbClr val="FE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affiliate programs</a:t>
              </a:r>
            </a:p>
          </p:txBody>
        </p:sp>
      </p:grpSp>
      <p:grpSp>
        <p:nvGrpSpPr>
          <p:cNvPr name="Group 56" id="56"/>
          <p:cNvGrpSpPr/>
          <p:nvPr/>
        </p:nvGrpSpPr>
        <p:grpSpPr>
          <a:xfrm rot="0">
            <a:off x="6664158" y="7193801"/>
            <a:ext cx="2193834" cy="2193834"/>
            <a:chOff x="0" y="0"/>
            <a:chExt cx="812800" cy="812800"/>
          </a:xfrm>
        </p:grpSpPr>
        <p:sp>
          <p:nvSpPr>
            <p:cNvPr name="Freeform 57" id="5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58" id="5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b="true" sz="1899">
                  <a:solidFill>
                    <a:srgbClr val="FE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search-engine-marketing</a:t>
              </a:r>
            </a:p>
          </p:txBody>
        </p:sp>
      </p:grpSp>
      <p:grpSp>
        <p:nvGrpSpPr>
          <p:cNvPr name="Group 59" id="59"/>
          <p:cNvGrpSpPr/>
          <p:nvPr/>
        </p:nvGrpSpPr>
        <p:grpSpPr>
          <a:xfrm rot="0">
            <a:off x="9246835" y="7170369"/>
            <a:ext cx="2193834" cy="2193834"/>
            <a:chOff x="0" y="0"/>
            <a:chExt cx="812800" cy="812800"/>
          </a:xfrm>
        </p:grpSpPr>
        <p:sp>
          <p:nvSpPr>
            <p:cNvPr name="Freeform 60" id="6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61" id="6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b="true" sz="1899">
                  <a:solidFill>
                    <a:srgbClr val="FE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engineering as marketing</a:t>
              </a:r>
            </a:p>
          </p:txBody>
        </p:sp>
      </p:grpSp>
      <p:grpSp>
        <p:nvGrpSpPr>
          <p:cNvPr name="Group 62" id="62"/>
          <p:cNvGrpSpPr/>
          <p:nvPr/>
        </p:nvGrpSpPr>
        <p:grpSpPr>
          <a:xfrm rot="0">
            <a:off x="11778871" y="7193801"/>
            <a:ext cx="2193834" cy="2193834"/>
            <a:chOff x="0" y="0"/>
            <a:chExt cx="812800" cy="812800"/>
          </a:xfrm>
        </p:grpSpPr>
        <p:sp>
          <p:nvSpPr>
            <p:cNvPr name="Freeform 63" id="6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64" id="6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b="true" sz="1899">
                  <a:solidFill>
                    <a:srgbClr val="FE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trade shows</a:t>
              </a:r>
            </a:p>
          </p:txBody>
        </p:sp>
      </p:grpSp>
      <p:grpSp>
        <p:nvGrpSpPr>
          <p:cNvPr name="Group 65" id="65"/>
          <p:cNvGrpSpPr/>
          <p:nvPr/>
        </p:nvGrpSpPr>
        <p:grpSpPr>
          <a:xfrm rot="0">
            <a:off x="14336227" y="7193801"/>
            <a:ext cx="2193834" cy="2193834"/>
            <a:chOff x="0" y="0"/>
            <a:chExt cx="812800" cy="812800"/>
          </a:xfrm>
        </p:grpSpPr>
        <p:sp>
          <p:nvSpPr>
            <p:cNvPr name="Freeform 66" id="6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67" id="6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b="true" sz="1899">
                  <a:solidFill>
                    <a:srgbClr val="FE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offline ads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2192000"/>
          </a:xfrm>
          <a:custGeom>
            <a:avLst/>
            <a:gdLst/>
            <a:ahLst/>
            <a:cxnLst/>
            <a:rect r="r" b="b" t="t" l="l"/>
            <a:pathLst>
              <a:path h="12192000" w="18288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l="-14285" t="-51587" r="0" b="-51587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193573" y="-234131"/>
            <a:ext cx="18675145" cy="10755261"/>
            <a:chOff x="0" y="0"/>
            <a:chExt cx="4918557" cy="283266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918557" cy="2832661"/>
            </a:xfrm>
            <a:custGeom>
              <a:avLst/>
              <a:gdLst/>
              <a:ahLst/>
              <a:cxnLst/>
              <a:rect r="r" b="b" t="t" l="l"/>
              <a:pathLst>
                <a:path h="2832661" w="4918557">
                  <a:moveTo>
                    <a:pt x="21142" y="0"/>
                  </a:moveTo>
                  <a:lnTo>
                    <a:pt x="4897414" y="0"/>
                  </a:lnTo>
                  <a:cubicBezTo>
                    <a:pt x="4903022" y="0"/>
                    <a:pt x="4908399" y="2227"/>
                    <a:pt x="4912364" y="6192"/>
                  </a:cubicBezTo>
                  <a:cubicBezTo>
                    <a:pt x="4916329" y="10157"/>
                    <a:pt x="4918557" y="15535"/>
                    <a:pt x="4918557" y="21142"/>
                  </a:cubicBezTo>
                  <a:lnTo>
                    <a:pt x="4918557" y="2811519"/>
                  </a:lnTo>
                  <a:cubicBezTo>
                    <a:pt x="4918557" y="2817126"/>
                    <a:pt x="4916329" y="2822504"/>
                    <a:pt x="4912364" y="2826469"/>
                  </a:cubicBezTo>
                  <a:cubicBezTo>
                    <a:pt x="4908399" y="2830434"/>
                    <a:pt x="4903022" y="2832661"/>
                    <a:pt x="4897414" y="2832661"/>
                  </a:cubicBezTo>
                  <a:lnTo>
                    <a:pt x="21142" y="2832661"/>
                  </a:lnTo>
                  <a:cubicBezTo>
                    <a:pt x="15535" y="2832661"/>
                    <a:pt x="10157" y="2830434"/>
                    <a:pt x="6192" y="2826469"/>
                  </a:cubicBezTo>
                  <a:cubicBezTo>
                    <a:pt x="2227" y="2822504"/>
                    <a:pt x="0" y="2817126"/>
                    <a:pt x="0" y="2811519"/>
                  </a:cubicBezTo>
                  <a:lnTo>
                    <a:pt x="0" y="21142"/>
                  </a:lnTo>
                  <a:cubicBezTo>
                    <a:pt x="0" y="15535"/>
                    <a:pt x="2227" y="10157"/>
                    <a:pt x="6192" y="6192"/>
                  </a:cubicBezTo>
                  <a:cubicBezTo>
                    <a:pt x="10157" y="2227"/>
                    <a:pt x="15535" y="0"/>
                    <a:pt x="21142" y="0"/>
                  </a:cubicBezTo>
                  <a:close/>
                </a:path>
              </a:pathLst>
            </a:custGeom>
            <a:solidFill>
              <a:srgbClr val="03265B">
                <a:alpha val="88627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76200"/>
              <a:ext cx="4918557" cy="29088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1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064416" y="3365717"/>
            <a:ext cx="14768069" cy="13212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056"/>
              </a:lnSpc>
            </a:pP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marketing 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your business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557360" y="5067300"/>
            <a:ext cx="13173280" cy="2252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070"/>
              </a:lnSpc>
              <a:spcBef>
                <a:spcPct val="0"/>
              </a:spcBef>
            </a:pPr>
            <a:r>
              <a:rPr lang="en-US" sz="4335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We’ll cover topics such as brand building, developing your brand voice, and exploring different marketing channels. 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83698" y="2641363"/>
            <a:ext cx="14667989" cy="1105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237"/>
              </a:lnSpc>
            </a:pPr>
            <a:r>
              <a:rPr lang="en-US" b="true" sz="8492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What is the right </a:t>
            </a:r>
            <a:r>
              <a:rPr lang="en-US" b="true" sz="8492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channel?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583698" y="4072574"/>
            <a:ext cx="15120604" cy="33649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679"/>
              </a:lnSpc>
              <a:spcBef>
                <a:spcPct val="0"/>
              </a:spcBef>
            </a:pPr>
            <a:r>
              <a:rPr lang="en-US" sz="4771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Every business has different customers with different behaviors, needs, and preferences. Therefore, the right channel depends on where your audience is easiest to reach. 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038327" y="5987293"/>
            <a:ext cx="13583711" cy="2910304"/>
          </a:xfrm>
          <a:custGeom>
            <a:avLst/>
            <a:gdLst/>
            <a:ahLst/>
            <a:cxnLst/>
            <a:rect r="r" b="b" t="t" l="l"/>
            <a:pathLst>
              <a:path h="2910304" w="13583711">
                <a:moveTo>
                  <a:pt x="0" y="0"/>
                </a:moveTo>
                <a:lnTo>
                  <a:pt x="13583711" y="0"/>
                </a:lnTo>
                <a:lnTo>
                  <a:pt x="13583711" y="2910304"/>
                </a:lnTo>
                <a:lnTo>
                  <a:pt x="0" y="29103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7558" r="0" b="-654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757387" y="3139025"/>
            <a:ext cx="561880" cy="561880"/>
          </a:xfrm>
          <a:custGeom>
            <a:avLst/>
            <a:gdLst/>
            <a:ahLst/>
            <a:cxnLst/>
            <a:rect r="r" b="b" t="t" l="l"/>
            <a:pathLst>
              <a:path h="561880" w="561880">
                <a:moveTo>
                  <a:pt x="0" y="0"/>
                </a:moveTo>
                <a:lnTo>
                  <a:pt x="561881" y="0"/>
                </a:lnTo>
                <a:lnTo>
                  <a:pt x="561881" y="561880"/>
                </a:lnTo>
                <a:lnTo>
                  <a:pt x="0" y="5618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657516" y="1570378"/>
            <a:ext cx="14667989" cy="1105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237"/>
              </a:lnSpc>
            </a:pPr>
            <a:r>
              <a:rPr lang="en-US" b="true" sz="8492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How to find your </a:t>
            </a:r>
            <a:r>
              <a:rPr lang="en-US" b="true" sz="8492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channels: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562863" y="2961448"/>
            <a:ext cx="15120604" cy="8217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679"/>
              </a:lnSpc>
              <a:spcBef>
                <a:spcPct val="0"/>
              </a:spcBef>
            </a:pPr>
            <a:r>
              <a:rPr lang="en-US" sz="4771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Revisit your customer personas (Chapter 2)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757387" y="4028636"/>
            <a:ext cx="561880" cy="561880"/>
          </a:xfrm>
          <a:custGeom>
            <a:avLst/>
            <a:gdLst/>
            <a:ahLst/>
            <a:cxnLst/>
            <a:rect r="r" b="b" t="t" l="l"/>
            <a:pathLst>
              <a:path h="561880" w="561880">
                <a:moveTo>
                  <a:pt x="0" y="0"/>
                </a:moveTo>
                <a:lnTo>
                  <a:pt x="561881" y="0"/>
                </a:lnTo>
                <a:lnTo>
                  <a:pt x="561881" y="561880"/>
                </a:lnTo>
                <a:lnTo>
                  <a:pt x="0" y="5618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562863" y="3851059"/>
            <a:ext cx="15120604" cy="16695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679"/>
              </a:lnSpc>
              <a:spcBef>
                <a:spcPct val="0"/>
              </a:spcBef>
            </a:pPr>
            <a:r>
              <a:rPr lang="en-US" sz="4771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List 3 possible marketing channels for each persona. 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757387" y="3139025"/>
            <a:ext cx="561880" cy="561880"/>
          </a:xfrm>
          <a:custGeom>
            <a:avLst/>
            <a:gdLst/>
            <a:ahLst/>
            <a:cxnLst/>
            <a:rect r="r" b="b" t="t" l="l"/>
            <a:pathLst>
              <a:path h="561880" w="561880">
                <a:moveTo>
                  <a:pt x="0" y="0"/>
                </a:moveTo>
                <a:lnTo>
                  <a:pt x="561881" y="0"/>
                </a:lnTo>
                <a:lnTo>
                  <a:pt x="561881" y="561880"/>
                </a:lnTo>
                <a:lnTo>
                  <a:pt x="0" y="5618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562863" y="5143500"/>
            <a:ext cx="12768899" cy="3373027"/>
          </a:xfrm>
          <a:custGeom>
            <a:avLst/>
            <a:gdLst/>
            <a:ahLst/>
            <a:cxnLst/>
            <a:rect r="r" b="b" t="t" l="l"/>
            <a:pathLst>
              <a:path h="3373027" w="12768899">
                <a:moveTo>
                  <a:pt x="0" y="0"/>
                </a:moveTo>
                <a:lnTo>
                  <a:pt x="12768899" y="0"/>
                </a:lnTo>
                <a:lnTo>
                  <a:pt x="12768899" y="3373027"/>
                </a:lnTo>
                <a:lnTo>
                  <a:pt x="0" y="33730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517" t="-3147" r="-1517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657516" y="1570378"/>
            <a:ext cx="14667989" cy="1105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237"/>
              </a:lnSpc>
            </a:pPr>
            <a:r>
              <a:rPr lang="en-US" b="true" sz="8492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How to find your </a:t>
            </a:r>
            <a:r>
              <a:rPr lang="en-US" b="true" sz="8492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channels: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562863" y="2961448"/>
            <a:ext cx="15120604" cy="16695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679"/>
              </a:lnSpc>
              <a:spcBef>
                <a:spcPct val="0"/>
              </a:spcBef>
            </a:pPr>
            <a:r>
              <a:rPr lang="en-US" sz="4771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Lastly, brainstorm a few tactics to reach your personas on each channel. 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810635" y="2891736"/>
            <a:ext cx="591838" cy="591838"/>
          </a:xfrm>
          <a:custGeom>
            <a:avLst/>
            <a:gdLst/>
            <a:ahLst/>
            <a:cxnLst/>
            <a:rect r="r" b="b" t="t" l="l"/>
            <a:pathLst>
              <a:path h="591838" w="591838">
                <a:moveTo>
                  <a:pt x="0" y="0"/>
                </a:moveTo>
                <a:lnTo>
                  <a:pt x="591838" y="0"/>
                </a:lnTo>
                <a:lnTo>
                  <a:pt x="591838" y="591838"/>
                </a:lnTo>
                <a:lnTo>
                  <a:pt x="0" y="5918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402473" y="1305092"/>
            <a:ext cx="15450033" cy="1154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677"/>
              </a:lnSpc>
            </a:pPr>
            <a:r>
              <a:rPr lang="en-US" b="true" sz="8945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how to test </a:t>
            </a:r>
            <a:r>
              <a:rPr lang="en-US" b="true" sz="8945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channels: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731123" y="2735390"/>
            <a:ext cx="13912867" cy="3874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46"/>
              </a:lnSpc>
            </a:pPr>
            <a:r>
              <a:rPr lang="en-US" sz="4390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The goal is to verify whether a tactic and channel are likely to work before you invest a lot</a:t>
            </a:r>
          </a:p>
          <a:p>
            <a:pPr algn="l" marL="0" indent="0" lvl="0">
              <a:lnSpc>
                <a:spcPts val="6146"/>
              </a:lnSpc>
              <a:spcBef>
                <a:spcPct val="0"/>
              </a:spcBef>
            </a:pPr>
            <a:r>
              <a:rPr lang="en-US" sz="4390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of time or money. Focus on designing small, low-cost tests that can help prove the value of a channel.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731123" y="7030871"/>
            <a:ext cx="13912867" cy="15172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146"/>
              </a:lnSpc>
              <a:spcBef>
                <a:spcPct val="0"/>
              </a:spcBef>
            </a:pPr>
            <a:r>
              <a:rPr lang="en-US" b="true" sz="4390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ex. Posting 3-5 blog articles on your site and analyzing results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040025" y="1627476"/>
            <a:ext cx="15548838" cy="1360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1125"/>
              </a:lnSpc>
              <a:spcBef>
                <a:spcPct val="0"/>
              </a:spcBef>
            </a:pPr>
            <a:r>
              <a:rPr lang="en-US" b="true" sz="794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knowing when to say </a:t>
            </a:r>
            <a:r>
              <a:rPr lang="en-US" b="true" sz="794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no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040025" y="3296946"/>
            <a:ext cx="14511617" cy="544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10"/>
              </a:lnSpc>
            </a:pPr>
            <a:r>
              <a:rPr lang="en-US" sz="4436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Everyone wants a piece of your marketing budget (sponsorships, newspaper ads, etc.)</a:t>
            </a:r>
          </a:p>
          <a:p>
            <a:pPr algn="l">
              <a:lnSpc>
                <a:spcPts val="6210"/>
              </a:lnSpc>
            </a:pPr>
          </a:p>
          <a:p>
            <a:pPr algn="l" marL="0" indent="0" lvl="0">
              <a:lnSpc>
                <a:spcPts val="6210"/>
              </a:lnSpc>
              <a:spcBef>
                <a:spcPct val="0"/>
              </a:spcBef>
            </a:pPr>
            <a:r>
              <a:rPr lang="en-US" sz="4436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Don’t let pressure override your priorities. Be generous, but on your terms and timeline. </a:t>
            </a:r>
            <a:r>
              <a:rPr lang="en-US" b="true" sz="443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Work on the channels </a:t>
            </a:r>
            <a:r>
              <a:rPr lang="en-US" sz="4436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that you feel are </a:t>
            </a:r>
            <a:r>
              <a:rPr lang="en-US" b="true" sz="4436" i="true">
                <a:solidFill>
                  <a:srgbClr val="7ED957"/>
                </a:solidFill>
                <a:latin typeface="Galano Grotesque Alt Bold Italics"/>
                <a:ea typeface="Galano Grotesque Alt Bold Italics"/>
                <a:cs typeface="Galano Grotesque Alt Bold Italics"/>
                <a:sym typeface="Galano Grotesque Alt Bold Italics"/>
              </a:rPr>
              <a:t>essential</a:t>
            </a:r>
            <a:r>
              <a:rPr lang="en-US" sz="4436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to your business. Let go of the rest.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040025" y="942975"/>
            <a:ext cx="1727766" cy="723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8"/>
              </a:lnSpc>
              <a:spcBef>
                <a:spcPct val="0"/>
              </a:spcBef>
            </a:pPr>
            <a:r>
              <a:rPr lang="en-US" b="true" sz="41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advice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355392" y="2118505"/>
            <a:ext cx="15450033" cy="12283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161"/>
              </a:lnSpc>
            </a:pPr>
            <a:r>
              <a:rPr lang="en-US" b="true" sz="9445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building your </a:t>
            </a:r>
            <a:r>
              <a:rPr lang="en-US" b="true" sz="9445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brand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355392" y="3774681"/>
            <a:ext cx="13912867" cy="46033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46"/>
              </a:lnSpc>
            </a:pPr>
            <a:r>
              <a:rPr lang="en-US" sz="4390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A strong brand helps people remember your</a:t>
            </a:r>
          </a:p>
          <a:p>
            <a:pPr algn="l">
              <a:lnSpc>
                <a:spcPts val="6146"/>
              </a:lnSpc>
            </a:pPr>
            <a:r>
              <a:rPr lang="en-US" sz="4390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company and builds the trust needed for customers to feel confident buying from you. </a:t>
            </a:r>
          </a:p>
          <a:p>
            <a:pPr algn="l">
              <a:lnSpc>
                <a:spcPts val="6146"/>
              </a:lnSpc>
            </a:pPr>
          </a:p>
          <a:p>
            <a:pPr algn="l" marL="0" indent="0" lvl="0">
              <a:lnSpc>
                <a:spcPts val="6146"/>
              </a:lnSpc>
              <a:spcBef>
                <a:spcPct val="0"/>
              </a:spcBef>
            </a:pPr>
            <a:r>
              <a:rPr lang="en-US" b="true" sz="4390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Remember, your brand should resonate with your customers, not just you.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202381" y="1606238"/>
            <a:ext cx="15450033" cy="12283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161"/>
              </a:lnSpc>
            </a:pPr>
            <a:r>
              <a:rPr lang="en-US" b="true" sz="9445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brand </a:t>
            </a:r>
            <a:r>
              <a:rPr lang="en-US" b="true" sz="9445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vs.</a:t>
            </a:r>
            <a:r>
              <a:rPr lang="en-US" b="true" sz="9445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brand voice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202381" y="3126422"/>
            <a:ext cx="13747317" cy="60620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73"/>
              </a:lnSpc>
            </a:pPr>
            <a:r>
              <a:rPr lang="en-US" sz="4337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A brand</a:t>
            </a:r>
            <a:r>
              <a:rPr lang="en-US" sz="4337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brings together the reason the company exists, its core values, and the visuals that make customers feel a certain way when they interact with the business.</a:t>
            </a:r>
          </a:p>
          <a:p>
            <a:pPr algn="l">
              <a:lnSpc>
                <a:spcPts val="6073"/>
              </a:lnSpc>
            </a:pPr>
          </a:p>
          <a:p>
            <a:pPr algn="l">
              <a:lnSpc>
                <a:spcPts val="6073"/>
              </a:lnSpc>
            </a:pPr>
            <a:r>
              <a:rPr lang="en-US" sz="4337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Brand voice </a:t>
            </a:r>
            <a:r>
              <a:rPr lang="en-US" sz="4337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is</a:t>
            </a:r>
            <a:r>
              <a:rPr lang="en-US" sz="4337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</a:t>
            </a:r>
            <a:r>
              <a:rPr lang="en-US" sz="4337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how the company</a:t>
            </a:r>
          </a:p>
          <a:p>
            <a:pPr algn="l">
              <a:lnSpc>
                <a:spcPts val="6073"/>
              </a:lnSpc>
            </a:pPr>
            <a:r>
              <a:rPr lang="en-US" sz="4337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speaks, behaves, and connects with its audience.</a:t>
            </a:r>
          </a:p>
          <a:p>
            <a:pPr algn="l" marL="0" indent="0" lvl="0">
              <a:lnSpc>
                <a:spcPts val="6073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931438" y="1981474"/>
            <a:ext cx="11083320" cy="12283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161"/>
              </a:lnSpc>
            </a:pPr>
            <a:r>
              <a:rPr lang="en-US" b="true" sz="9445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your</a:t>
            </a:r>
            <a:r>
              <a:rPr lang="en-US" b="true" sz="9445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brand’s </a:t>
            </a:r>
            <a:r>
              <a:rPr lang="en-US" b="true" sz="9445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core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418541" y="3600310"/>
            <a:ext cx="13450918" cy="49147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11646" indent="-505823" lvl="1">
              <a:lnSpc>
                <a:spcPts val="6560"/>
              </a:lnSpc>
              <a:buFont typeface="Arial"/>
              <a:buChar char="•"/>
            </a:pPr>
            <a:r>
              <a:rPr lang="en-US" b="true" sz="4685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Why Does This Startup Exist?</a:t>
            </a:r>
          </a:p>
          <a:p>
            <a:pPr algn="l" marL="1011646" indent="-505823" lvl="1">
              <a:lnSpc>
                <a:spcPts val="6560"/>
              </a:lnSpc>
              <a:buFont typeface="Arial"/>
              <a:buChar char="•"/>
            </a:pPr>
            <a:r>
              <a:rPr lang="en-US" b="true" sz="4685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What Does Your Company Believe In?</a:t>
            </a:r>
          </a:p>
          <a:p>
            <a:pPr algn="l" marL="1011646" indent="-505823" lvl="1">
              <a:lnSpc>
                <a:spcPts val="6560"/>
              </a:lnSpc>
              <a:buFont typeface="Arial"/>
              <a:buChar char="•"/>
            </a:pPr>
            <a:r>
              <a:rPr lang="en-US" b="true" sz="4685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Who Are You Helping?</a:t>
            </a:r>
          </a:p>
          <a:p>
            <a:pPr algn="l" marL="1011646" indent="-505823" lvl="1">
              <a:lnSpc>
                <a:spcPts val="6560"/>
              </a:lnSpc>
              <a:buFont typeface="Arial"/>
              <a:buChar char="•"/>
            </a:pPr>
            <a:r>
              <a:rPr lang="en-US" b="true" sz="4685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How Do You Want Your Customers to Feel When Interacting With Your Brand?</a:t>
            </a:r>
          </a:p>
          <a:p>
            <a:pPr algn="l" marL="0" indent="0" lvl="0">
              <a:lnSpc>
                <a:spcPts val="656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251632" y="1890476"/>
            <a:ext cx="13784735" cy="1247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283"/>
              </a:lnSpc>
            </a:pPr>
            <a:r>
              <a:rPr lang="en-US" b="true" sz="9571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craft </a:t>
            </a:r>
            <a:r>
              <a:rPr lang="en-US" b="true" sz="9571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your brand voice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603313" y="3509311"/>
            <a:ext cx="14006240" cy="828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53412" indent="-526706" lvl="1">
              <a:lnSpc>
                <a:spcPts val="6830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4879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Is Your Brand Serious or Fun?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603313" y="4349404"/>
            <a:ext cx="15229173" cy="4256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53412" indent="-526706" lvl="1">
              <a:lnSpc>
                <a:spcPts val="6830"/>
              </a:lnSpc>
              <a:buFont typeface="Arial"/>
              <a:buChar char="•"/>
            </a:pPr>
            <a:r>
              <a:rPr lang="en-US" b="true" sz="4879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Describe Your Brand as a Person. </a:t>
            </a:r>
          </a:p>
          <a:p>
            <a:pPr algn="l" marL="1053412" indent="-526706" lvl="1">
              <a:lnSpc>
                <a:spcPts val="6830"/>
              </a:lnSpc>
              <a:buFont typeface="Arial"/>
              <a:buChar char="•"/>
            </a:pPr>
            <a:r>
              <a:rPr lang="en-US" b="true" sz="4879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Our Brand’s Personality Strives to Always be:</a:t>
            </a:r>
          </a:p>
          <a:p>
            <a:pPr algn="l" marL="1053412" indent="-526706" lvl="1">
              <a:lnSpc>
                <a:spcPts val="6830"/>
              </a:lnSpc>
              <a:buFont typeface="Arial"/>
              <a:buChar char="•"/>
            </a:pPr>
            <a:r>
              <a:rPr lang="en-US" b="true" sz="4879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When Interacting with Our Brand, Customers Should Feel:</a:t>
            </a:r>
          </a:p>
          <a:p>
            <a:pPr algn="l">
              <a:lnSpc>
                <a:spcPts val="683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870826" y="6769578"/>
            <a:ext cx="3551707" cy="1049555"/>
            <a:chOff x="0" y="0"/>
            <a:chExt cx="935429" cy="27642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35429" cy="276426"/>
            </a:xfrm>
            <a:custGeom>
              <a:avLst/>
              <a:gdLst/>
              <a:ahLst/>
              <a:cxnLst/>
              <a:rect r="r" b="b" t="t" l="l"/>
              <a:pathLst>
                <a:path h="276426" w="935429">
                  <a:moveTo>
                    <a:pt x="111169" y="0"/>
                  </a:moveTo>
                  <a:lnTo>
                    <a:pt x="824260" y="0"/>
                  </a:lnTo>
                  <a:cubicBezTo>
                    <a:pt x="885657" y="0"/>
                    <a:pt x="935429" y="49772"/>
                    <a:pt x="935429" y="111169"/>
                  </a:cubicBezTo>
                  <a:lnTo>
                    <a:pt x="935429" y="165258"/>
                  </a:lnTo>
                  <a:cubicBezTo>
                    <a:pt x="935429" y="194741"/>
                    <a:pt x="923717" y="223017"/>
                    <a:pt x="902868" y="243866"/>
                  </a:cubicBezTo>
                  <a:cubicBezTo>
                    <a:pt x="882020" y="264714"/>
                    <a:pt x="853744" y="276426"/>
                    <a:pt x="824260" y="276426"/>
                  </a:cubicBezTo>
                  <a:lnTo>
                    <a:pt x="111169" y="276426"/>
                  </a:lnTo>
                  <a:cubicBezTo>
                    <a:pt x="81685" y="276426"/>
                    <a:pt x="53409" y="264714"/>
                    <a:pt x="32561" y="243866"/>
                  </a:cubicBezTo>
                  <a:cubicBezTo>
                    <a:pt x="11712" y="223017"/>
                    <a:pt x="0" y="194741"/>
                    <a:pt x="0" y="165258"/>
                  </a:cubicBezTo>
                  <a:lnTo>
                    <a:pt x="0" y="111169"/>
                  </a:lnTo>
                  <a:cubicBezTo>
                    <a:pt x="0" y="81685"/>
                    <a:pt x="11712" y="53409"/>
                    <a:pt x="32561" y="32561"/>
                  </a:cubicBezTo>
                  <a:cubicBezTo>
                    <a:pt x="53409" y="11712"/>
                    <a:pt x="81685" y="0"/>
                    <a:pt x="111169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935429" cy="30500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2140880" y="1332587"/>
            <a:ext cx="13784735" cy="1241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283"/>
              </a:lnSpc>
            </a:pPr>
            <a:r>
              <a:rPr lang="en-US" b="true" sz="9571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creating a</a:t>
            </a:r>
            <a:r>
              <a:rPr lang="en-US" b="true" sz="9571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logo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140880" y="2774871"/>
            <a:ext cx="14006240" cy="34384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30"/>
              </a:lnSpc>
              <a:spcBef>
                <a:spcPct val="0"/>
              </a:spcBef>
            </a:pPr>
            <a:r>
              <a:rPr lang="en-US" sz="4879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You don’t have to have it all figured out. You don’t have to have the perfect logo, design, or colors in the beginning</a:t>
            </a:r>
            <a:r>
              <a:rPr lang="en-US" b="true" sz="4879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–you just need somewhere to start.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189429" y="6836203"/>
            <a:ext cx="2914501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b="true" sz="4800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use canva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5784909" y="6769578"/>
            <a:ext cx="5094117" cy="1049555"/>
            <a:chOff x="0" y="0"/>
            <a:chExt cx="1341660" cy="27642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341660" cy="276426"/>
            </a:xfrm>
            <a:custGeom>
              <a:avLst/>
              <a:gdLst/>
              <a:ahLst/>
              <a:cxnLst/>
              <a:rect r="r" b="b" t="t" l="l"/>
              <a:pathLst>
                <a:path h="276426" w="1341660">
                  <a:moveTo>
                    <a:pt x="77509" y="0"/>
                  </a:moveTo>
                  <a:lnTo>
                    <a:pt x="1264152" y="0"/>
                  </a:lnTo>
                  <a:cubicBezTo>
                    <a:pt x="1284708" y="0"/>
                    <a:pt x="1304423" y="8166"/>
                    <a:pt x="1318959" y="22702"/>
                  </a:cubicBezTo>
                  <a:cubicBezTo>
                    <a:pt x="1333494" y="37237"/>
                    <a:pt x="1341660" y="56952"/>
                    <a:pt x="1341660" y="77509"/>
                  </a:cubicBezTo>
                  <a:lnTo>
                    <a:pt x="1341660" y="198917"/>
                  </a:lnTo>
                  <a:cubicBezTo>
                    <a:pt x="1341660" y="241724"/>
                    <a:pt x="1306959" y="276426"/>
                    <a:pt x="1264152" y="276426"/>
                  </a:cubicBezTo>
                  <a:lnTo>
                    <a:pt x="77509" y="276426"/>
                  </a:lnTo>
                  <a:cubicBezTo>
                    <a:pt x="34702" y="276426"/>
                    <a:pt x="0" y="241724"/>
                    <a:pt x="0" y="198917"/>
                  </a:cubicBezTo>
                  <a:lnTo>
                    <a:pt x="0" y="77509"/>
                  </a:lnTo>
                  <a:cubicBezTo>
                    <a:pt x="0" y="34702"/>
                    <a:pt x="34702" y="0"/>
                    <a:pt x="77509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28575"/>
              <a:ext cx="1341660" cy="30500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6126622" y="6836203"/>
            <a:ext cx="4413647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b="true" sz="4800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hire a designer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870826" y="8114408"/>
            <a:ext cx="3551707" cy="1049555"/>
            <a:chOff x="0" y="0"/>
            <a:chExt cx="935429" cy="27642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935429" cy="276426"/>
            </a:xfrm>
            <a:custGeom>
              <a:avLst/>
              <a:gdLst/>
              <a:ahLst/>
              <a:cxnLst/>
              <a:rect r="r" b="b" t="t" l="l"/>
              <a:pathLst>
                <a:path h="276426" w="935429">
                  <a:moveTo>
                    <a:pt x="111169" y="0"/>
                  </a:moveTo>
                  <a:lnTo>
                    <a:pt x="824260" y="0"/>
                  </a:lnTo>
                  <a:cubicBezTo>
                    <a:pt x="885657" y="0"/>
                    <a:pt x="935429" y="49772"/>
                    <a:pt x="935429" y="111169"/>
                  </a:cubicBezTo>
                  <a:lnTo>
                    <a:pt x="935429" y="165258"/>
                  </a:lnTo>
                  <a:cubicBezTo>
                    <a:pt x="935429" y="194741"/>
                    <a:pt x="923717" y="223017"/>
                    <a:pt x="902868" y="243866"/>
                  </a:cubicBezTo>
                  <a:cubicBezTo>
                    <a:pt x="882020" y="264714"/>
                    <a:pt x="853744" y="276426"/>
                    <a:pt x="824260" y="276426"/>
                  </a:cubicBezTo>
                  <a:lnTo>
                    <a:pt x="111169" y="276426"/>
                  </a:lnTo>
                  <a:cubicBezTo>
                    <a:pt x="81685" y="276426"/>
                    <a:pt x="53409" y="264714"/>
                    <a:pt x="32561" y="243866"/>
                  </a:cubicBezTo>
                  <a:cubicBezTo>
                    <a:pt x="11712" y="223017"/>
                    <a:pt x="0" y="194741"/>
                    <a:pt x="0" y="165258"/>
                  </a:cubicBezTo>
                  <a:lnTo>
                    <a:pt x="0" y="111169"/>
                  </a:lnTo>
                  <a:cubicBezTo>
                    <a:pt x="0" y="81685"/>
                    <a:pt x="11712" y="53409"/>
                    <a:pt x="32561" y="32561"/>
                  </a:cubicBezTo>
                  <a:cubicBezTo>
                    <a:pt x="53409" y="11712"/>
                    <a:pt x="81685" y="0"/>
                    <a:pt x="111169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28575"/>
              <a:ext cx="935429" cy="30500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2235417" y="8181033"/>
            <a:ext cx="2822525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b="true" sz="4800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use fiverr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11240976" y="6769578"/>
            <a:ext cx="4954693" cy="1049555"/>
            <a:chOff x="0" y="0"/>
            <a:chExt cx="1304940" cy="27642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304940" cy="276426"/>
            </a:xfrm>
            <a:custGeom>
              <a:avLst/>
              <a:gdLst/>
              <a:ahLst/>
              <a:cxnLst/>
              <a:rect r="r" b="b" t="t" l="l"/>
              <a:pathLst>
                <a:path h="276426" w="1304940">
                  <a:moveTo>
                    <a:pt x="79690" y="0"/>
                  </a:moveTo>
                  <a:lnTo>
                    <a:pt x="1225250" y="0"/>
                  </a:lnTo>
                  <a:cubicBezTo>
                    <a:pt x="1246385" y="0"/>
                    <a:pt x="1266654" y="8396"/>
                    <a:pt x="1281599" y="23341"/>
                  </a:cubicBezTo>
                  <a:cubicBezTo>
                    <a:pt x="1296544" y="38285"/>
                    <a:pt x="1304940" y="58555"/>
                    <a:pt x="1304940" y="79690"/>
                  </a:cubicBezTo>
                  <a:lnTo>
                    <a:pt x="1304940" y="196736"/>
                  </a:lnTo>
                  <a:cubicBezTo>
                    <a:pt x="1304940" y="240748"/>
                    <a:pt x="1269261" y="276426"/>
                    <a:pt x="1225250" y="276426"/>
                  </a:cubicBezTo>
                  <a:lnTo>
                    <a:pt x="79690" y="276426"/>
                  </a:lnTo>
                  <a:cubicBezTo>
                    <a:pt x="58555" y="276426"/>
                    <a:pt x="38285" y="268030"/>
                    <a:pt x="23341" y="253086"/>
                  </a:cubicBezTo>
                  <a:cubicBezTo>
                    <a:pt x="8396" y="238141"/>
                    <a:pt x="0" y="217871"/>
                    <a:pt x="0" y="196736"/>
                  </a:cubicBezTo>
                  <a:lnTo>
                    <a:pt x="0" y="79690"/>
                  </a:lnTo>
                  <a:cubicBezTo>
                    <a:pt x="0" y="58555"/>
                    <a:pt x="8396" y="38285"/>
                    <a:pt x="23341" y="23341"/>
                  </a:cubicBezTo>
                  <a:cubicBezTo>
                    <a:pt x="38285" y="8396"/>
                    <a:pt x="58555" y="0"/>
                    <a:pt x="79690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28575"/>
              <a:ext cx="1304940" cy="30500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11588646" y="6836203"/>
            <a:ext cx="4385518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b="true" sz="4800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use 99 designs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5708677" y="8114408"/>
            <a:ext cx="3551707" cy="1049555"/>
            <a:chOff x="0" y="0"/>
            <a:chExt cx="935429" cy="276426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935429" cy="276426"/>
            </a:xfrm>
            <a:custGeom>
              <a:avLst/>
              <a:gdLst/>
              <a:ahLst/>
              <a:cxnLst/>
              <a:rect r="r" b="b" t="t" l="l"/>
              <a:pathLst>
                <a:path h="276426" w="935429">
                  <a:moveTo>
                    <a:pt x="111169" y="0"/>
                  </a:moveTo>
                  <a:lnTo>
                    <a:pt x="824260" y="0"/>
                  </a:lnTo>
                  <a:cubicBezTo>
                    <a:pt x="885657" y="0"/>
                    <a:pt x="935429" y="49772"/>
                    <a:pt x="935429" y="111169"/>
                  </a:cubicBezTo>
                  <a:lnTo>
                    <a:pt x="935429" y="165258"/>
                  </a:lnTo>
                  <a:cubicBezTo>
                    <a:pt x="935429" y="194741"/>
                    <a:pt x="923717" y="223017"/>
                    <a:pt x="902868" y="243866"/>
                  </a:cubicBezTo>
                  <a:cubicBezTo>
                    <a:pt x="882020" y="264714"/>
                    <a:pt x="853744" y="276426"/>
                    <a:pt x="824260" y="276426"/>
                  </a:cubicBezTo>
                  <a:lnTo>
                    <a:pt x="111169" y="276426"/>
                  </a:lnTo>
                  <a:cubicBezTo>
                    <a:pt x="81685" y="276426"/>
                    <a:pt x="53409" y="264714"/>
                    <a:pt x="32561" y="243866"/>
                  </a:cubicBezTo>
                  <a:cubicBezTo>
                    <a:pt x="11712" y="223017"/>
                    <a:pt x="0" y="194741"/>
                    <a:pt x="0" y="165258"/>
                  </a:cubicBezTo>
                  <a:lnTo>
                    <a:pt x="0" y="111169"/>
                  </a:lnTo>
                  <a:cubicBezTo>
                    <a:pt x="0" y="81685"/>
                    <a:pt x="11712" y="53409"/>
                    <a:pt x="32561" y="32561"/>
                  </a:cubicBezTo>
                  <a:cubicBezTo>
                    <a:pt x="53409" y="11712"/>
                    <a:pt x="81685" y="0"/>
                    <a:pt x="111169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28575"/>
              <a:ext cx="935429" cy="30500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6635614" y="8181033"/>
            <a:ext cx="1697831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b="true" sz="4800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use ai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78889" y="-103239"/>
            <a:ext cx="18445778" cy="12297186"/>
          </a:xfrm>
          <a:custGeom>
            <a:avLst/>
            <a:gdLst/>
            <a:ahLst/>
            <a:cxnLst/>
            <a:rect r="r" b="b" t="t" l="l"/>
            <a:pathLst>
              <a:path h="12297186" w="18445778">
                <a:moveTo>
                  <a:pt x="0" y="0"/>
                </a:moveTo>
                <a:lnTo>
                  <a:pt x="18445778" y="0"/>
                </a:lnTo>
                <a:lnTo>
                  <a:pt x="18445778" y="12297186"/>
                </a:lnTo>
                <a:lnTo>
                  <a:pt x="0" y="122971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09716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l="-14285" t="-51587" r="0" b="-51587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411495" y="-248879"/>
            <a:ext cx="18778384" cy="10784758"/>
            <a:chOff x="0" y="0"/>
            <a:chExt cx="4945747" cy="284043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945747" cy="2840430"/>
            </a:xfrm>
            <a:custGeom>
              <a:avLst/>
              <a:gdLst/>
              <a:ahLst/>
              <a:cxnLst/>
              <a:rect r="r" b="b" t="t" l="l"/>
              <a:pathLst>
                <a:path h="2840430" w="4945747">
                  <a:moveTo>
                    <a:pt x="21026" y="0"/>
                  </a:moveTo>
                  <a:lnTo>
                    <a:pt x="4924721" y="0"/>
                  </a:lnTo>
                  <a:cubicBezTo>
                    <a:pt x="4930298" y="0"/>
                    <a:pt x="4935646" y="2215"/>
                    <a:pt x="4939589" y="6158"/>
                  </a:cubicBezTo>
                  <a:cubicBezTo>
                    <a:pt x="4943532" y="10102"/>
                    <a:pt x="4945747" y="15450"/>
                    <a:pt x="4945747" y="21026"/>
                  </a:cubicBezTo>
                  <a:lnTo>
                    <a:pt x="4945747" y="2819404"/>
                  </a:lnTo>
                  <a:cubicBezTo>
                    <a:pt x="4945747" y="2824980"/>
                    <a:pt x="4943532" y="2830329"/>
                    <a:pt x="4939589" y="2834272"/>
                  </a:cubicBezTo>
                  <a:cubicBezTo>
                    <a:pt x="4935646" y="2838215"/>
                    <a:pt x="4930298" y="2840430"/>
                    <a:pt x="4924721" y="2840430"/>
                  </a:cubicBezTo>
                  <a:lnTo>
                    <a:pt x="21026" y="2840430"/>
                  </a:lnTo>
                  <a:cubicBezTo>
                    <a:pt x="15450" y="2840430"/>
                    <a:pt x="10102" y="2838215"/>
                    <a:pt x="6158" y="2834272"/>
                  </a:cubicBezTo>
                  <a:cubicBezTo>
                    <a:pt x="2215" y="2830329"/>
                    <a:pt x="0" y="2824980"/>
                    <a:pt x="0" y="2819404"/>
                  </a:cubicBezTo>
                  <a:lnTo>
                    <a:pt x="0" y="21026"/>
                  </a:lnTo>
                  <a:cubicBezTo>
                    <a:pt x="0" y="15450"/>
                    <a:pt x="2215" y="10102"/>
                    <a:pt x="6158" y="6158"/>
                  </a:cubicBezTo>
                  <a:cubicBezTo>
                    <a:pt x="10102" y="2215"/>
                    <a:pt x="15450" y="0"/>
                    <a:pt x="21026" y="0"/>
                  </a:cubicBezTo>
                  <a:close/>
                </a:path>
              </a:pathLst>
            </a:custGeom>
            <a:solidFill>
              <a:srgbClr val="03265B">
                <a:alpha val="80784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76200"/>
              <a:ext cx="4945747" cy="29166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1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2097472" y="1405774"/>
            <a:ext cx="13760450" cy="1321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056"/>
              </a:lnSpc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speaker session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959719" y="6513316"/>
            <a:ext cx="3551707" cy="1049555"/>
            <a:chOff x="0" y="0"/>
            <a:chExt cx="935429" cy="27642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35429" cy="276426"/>
            </a:xfrm>
            <a:custGeom>
              <a:avLst/>
              <a:gdLst/>
              <a:ahLst/>
              <a:cxnLst/>
              <a:rect r="r" b="b" t="t" l="l"/>
              <a:pathLst>
                <a:path h="276426" w="935429">
                  <a:moveTo>
                    <a:pt x="111169" y="0"/>
                  </a:moveTo>
                  <a:lnTo>
                    <a:pt x="824260" y="0"/>
                  </a:lnTo>
                  <a:cubicBezTo>
                    <a:pt x="885657" y="0"/>
                    <a:pt x="935429" y="49772"/>
                    <a:pt x="935429" y="111169"/>
                  </a:cubicBezTo>
                  <a:lnTo>
                    <a:pt x="935429" y="165258"/>
                  </a:lnTo>
                  <a:cubicBezTo>
                    <a:pt x="935429" y="194741"/>
                    <a:pt x="923717" y="223017"/>
                    <a:pt x="902868" y="243866"/>
                  </a:cubicBezTo>
                  <a:cubicBezTo>
                    <a:pt x="882020" y="264714"/>
                    <a:pt x="853744" y="276426"/>
                    <a:pt x="824260" y="276426"/>
                  </a:cubicBezTo>
                  <a:lnTo>
                    <a:pt x="111169" y="276426"/>
                  </a:lnTo>
                  <a:cubicBezTo>
                    <a:pt x="81685" y="276426"/>
                    <a:pt x="53409" y="264714"/>
                    <a:pt x="32561" y="243866"/>
                  </a:cubicBezTo>
                  <a:cubicBezTo>
                    <a:pt x="11712" y="223017"/>
                    <a:pt x="0" y="194741"/>
                    <a:pt x="0" y="165258"/>
                  </a:cubicBezTo>
                  <a:lnTo>
                    <a:pt x="0" y="111169"/>
                  </a:lnTo>
                  <a:cubicBezTo>
                    <a:pt x="0" y="81685"/>
                    <a:pt x="11712" y="53409"/>
                    <a:pt x="32561" y="32561"/>
                  </a:cubicBezTo>
                  <a:cubicBezTo>
                    <a:pt x="53409" y="11712"/>
                    <a:pt x="81685" y="0"/>
                    <a:pt x="111169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935429" cy="30500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2102079" y="1238250"/>
            <a:ext cx="13784735" cy="1241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283"/>
              </a:lnSpc>
            </a:pPr>
            <a:r>
              <a:rPr lang="en-US" b="true" sz="9571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creating a</a:t>
            </a:r>
            <a:r>
              <a:rPr lang="en-US" b="true" sz="9571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website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102079" y="2682566"/>
            <a:ext cx="14006240" cy="1704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30"/>
              </a:lnSpc>
              <a:spcBef>
                <a:spcPct val="0"/>
              </a:spcBef>
            </a:pPr>
            <a:r>
              <a:rPr lang="en-US" sz="4879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Unless you need custom software, use a website template builder for your business ⬇️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220106" y="6579941"/>
            <a:ext cx="1030932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b="true" sz="4800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wix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6140619" y="6513316"/>
            <a:ext cx="5094117" cy="1049555"/>
            <a:chOff x="0" y="0"/>
            <a:chExt cx="1341660" cy="27642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341660" cy="276426"/>
            </a:xfrm>
            <a:custGeom>
              <a:avLst/>
              <a:gdLst/>
              <a:ahLst/>
              <a:cxnLst/>
              <a:rect r="r" b="b" t="t" l="l"/>
              <a:pathLst>
                <a:path h="276426" w="1341660">
                  <a:moveTo>
                    <a:pt x="77509" y="0"/>
                  </a:moveTo>
                  <a:lnTo>
                    <a:pt x="1264152" y="0"/>
                  </a:lnTo>
                  <a:cubicBezTo>
                    <a:pt x="1284708" y="0"/>
                    <a:pt x="1304423" y="8166"/>
                    <a:pt x="1318959" y="22702"/>
                  </a:cubicBezTo>
                  <a:cubicBezTo>
                    <a:pt x="1333494" y="37237"/>
                    <a:pt x="1341660" y="56952"/>
                    <a:pt x="1341660" y="77509"/>
                  </a:cubicBezTo>
                  <a:lnTo>
                    <a:pt x="1341660" y="198917"/>
                  </a:lnTo>
                  <a:cubicBezTo>
                    <a:pt x="1341660" y="241724"/>
                    <a:pt x="1306959" y="276426"/>
                    <a:pt x="1264152" y="276426"/>
                  </a:cubicBezTo>
                  <a:lnTo>
                    <a:pt x="77509" y="276426"/>
                  </a:lnTo>
                  <a:cubicBezTo>
                    <a:pt x="34702" y="276426"/>
                    <a:pt x="0" y="241724"/>
                    <a:pt x="0" y="198917"/>
                  </a:cubicBezTo>
                  <a:lnTo>
                    <a:pt x="0" y="77509"/>
                  </a:lnTo>
                  <a:cubicBezTo>
                    <a:pt x="0" y="34702"/>
                    <a:pt x="34702" y="0"/>
                    <a:pt x="77509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28575"/>
              <a:ext cx="1341660" cy="30500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6723806" y="6579941"/>
            <a:ext cx="3930700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b="true" sz="4800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square.space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959719" y="5006560"/>
            <a:ext cx="6082983" cy="1049555"/>
            <a:chOff x="0" y="0"/>
            <a:chExt cx="1602102" cy="27642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602103" cy="276426"/>
            </a:xfrm>
            <a:custGeom>
              <a:avLst/>
              <a:gdLst/>
              <a:ahLst/>
              <a:cxnLst/>
              <a:rect r="r" b="b" t="t" l="l"/>
              <a:pathLst>
                <a:path h="276426" w="1602103">
                  <a:moveTo>
                    <a:pt x="64909" y="0"/>
                  </a:moveTo>
                  <a:lnTo>
                    <a:pt x="1537194" y="0"/>
                  </a:lnTo>
                  <a:cubicBezTo>
                    <a:pt x="1573042" y="0"/>
                    <a:pt x="1602103" y="29061"/>
                    <a:pt x="1602103" y="64909"/>
                  </a:cubicBezTo>
                  <a:lnTo>
                    <a:pt x="1602103" y="211517"/>
                  </a:lnTo>
                  <a:cubicBezTo>
                    <a:pt x="1602103" y="247365"/>
                    <a:pt x="1573042" y="276426"/>
                    <a:pt x="1537194" y="276426"/>
                  </a:cubicBezTo>
                  <a:lnTo>
                    <a:pt x="64909" y="276426"/>
                  </a:lnTo>
                  <a:cubicBezTo>
                    <a:pt x="29061" y="276426"/>
                    <a:pt x="0" y="247365"/>
                    <a:pt x="0" y="211517"/>
                  </a:cubicBezTo>
                  <a:lnTo>
                    <a:pt x="0" y="64909"/>
                  </a:lnTo>
                  <a:cubicBezTo>
                    <a:pt x="0" y="29061"/>
                    <a:pt x="29061" y="0"/>
                    <a:pt x="64909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28575"/>
              <a:ext cx="1602102" cy="30500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2309803" y="5048250"/>
            <a:ext cx="5382816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b="true" sz="4800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Dreamsite Builder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1959719" y="8020071"/>
            <a:ext cx="9332991" cy="1049555"/>
            <a:chOff x="0" y="0"/>
            <a:chExt cx="2458072" cy="27642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458072" cy="276426"/>
            </a:xfrm>
            <a:custGeom>
              <a:avLst/>
              <a:gdLst/>
              <a:ahLst/>
              <a:cxnLst/>
              <a:rect r="r" b="b" t="t" l="l"/>
              <a:pathLst>
                <a:path h="276426" w="2458072">
                  <a:moveTo>
                    <a:pt x="42306" y="0"/>
                  </a:moveTo>
                  <a:lnTo>
                    <a:pt x="2415766" y="0"/>
                  </a:lnTo>
                  <a:cubicBezTo>
                    <a:pt x="2426986" y="0"/>
                    <a:pt x="2437747" y="4457"/>
                    <a:pt x="2445681" y="12391"/>
                  </a:cubicBezTo>
                  <a:cubicBezTo>
                    <a:pt x="2453615" y="20325"/>
                    <a:pt x="2458072" y="31085"/>
                    <a:pt x="2458072" y="42306"/>
                  </a:cubicBezTo>
                  <a:lnTo>
                    <a:pt x="2458072" y="234120"/>
                  </a:lnTo>
                  <a:cubicBezTo>
                    <a:pt x="2458072" y="245341"/>
                    <a:pt x="2453615" y="256101"/>
                    <a:pt x="2445681" y="264035"/>
                  </a:cubicBezTo>
                  <a:cubicBezTo>
                    <a:pt x="2437747" y="271969"/>
                    <a:pt x="2426986" y="276426"/>
                    <a:pt x="2415766" y="276426"/>
                  </a:cubicBezTo>
                  <a:lnTo>
                    <a:pt x="42306" y="276426"/>
                  </a:lnTo>
                  <a:cubicBezTo>
                    <a:pt x="31085" y="276426"/>
                    <a:pt x="20325" y="271969"/>
                    <a:pt x="12391" y="264035"/>
                  </a:cubicBezTo>
                  <a:cubicBezTo>
                    <a:pt x="4457" y="256101"/>
                    <a:pt x="0" y="245341"/>
                    <a:pt x="0" y="234120"/>
                  </a:cubicBezTo>
                  <a:lnTo>
                    <a:pt x="0" y="42306"/>
                  </a:lnTo>
                  <a:cubicBezTo>
                    <a:pt x="0" y="31085"/>
                    <a:pt x="4457" y="20325"/>
                    <a:pt x="12391" y="12391"/>
                  </a:cubicBezTo>
                  <a:cubicBezTo>
                    <a:pt x="20325" y="4457"/>
                    <a:pt x="31085" y="0"/>
                    <a:pt x="42306" y="0"/>
                  </a:cubicBezTo>
                  <a:close/>
                </a:path>
              </a:pathLst>
            </a:custGeom>
            <a:solidFill>
              <a:srgbClr val="0071BC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28575"/>
              <a:ext cx="2458072" cy="30500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2788469" y="8086696"/>
            <a:ext cx="7672536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b="true" sz="4800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shopify (for e-commerce)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11738368" y="6513316"/>
            <a:ext cx="5094117" cy="1049555"/>
            <a:chOff x="0" y="0"/>
            <a:chExt cx="1341660" cy="276426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341660" cy="276426"/>
            </a:xfrm>
            <a:custGeom>
              <a:avLst/>
              <a:gdLst/>
              <a:ahLst/>
              <a:cxnLst/>
              <a:rect r="r" b="b" t="t" l="l"/>
              <a:pathLst>
                <a:path h="276426" w="1341660">
                  <a:moveTo>
                    <a:pt x="77509" y="0"/>
                  </a:moveTo>
                  <a:lnTo>
                    <a:pt x="1264152" y="0"/>
                  </a:lnTo>
                  <a:cubicBezTo>
                    <a:pt x="1284708" y="0"/>
                    <a:pt x="1304423" y="8166"/>
                    <a:pt x="1318959" y="22702"/>
                  </a:cubicBezTo>
                  <a:cubicBezTo>
                    <a:pt x="1333494" y="37237"/>
                    <a:pt x="1341660" y="56952"/>
                    <a:pt x="1341660" y="77509"/>
                  </a:cubicBezTo>
                  <a:lnTo>
                    <a:pt x="1341660" y="198917"/>
                  </a:lnTo>
                  <a:cubicBezTo>
                    <a:pt x="1341660" y="241724"/>
                    <a:pt x="1306959" y="276426"/>
                    <a:pt x="1264152" y="276426"/>
                  </a:cubicBezTo>
                  <a:lnTo>
                    <a:pt x="77509" y="276426"/>
                  </a:lnTo>
                  <a:cubicBezTo>
                    <a:pt x="34702" y="276426"/>
                    <a:pt x="0" y="241724"/>
                    <a:pt x="0" y="198917"/>
                  </a:cubicBezTo>
                  <a:lnTo>
                    <a:pt x="0" y="77509"/>
                  </a:lnTo>
                  <a:cubicBezTo>
                    <a:pt x="0" y="34702"/>
                    <a:pt x="34702" y="0"/>
                    <a:pt x="77509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28575"/>
              <a:ext cx="1341660" cy="30500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12721754" y="6579941"/>
            <a:ext cx="3130302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b="true" sz="4800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wordpress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7593740" y="7088315"/>
            <a:ext cx="1814759" cy="1814759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b="true" sz="1899">
                  <a:solidFill>
                    <a:srgbClr val="FEFFFF"/>
                  </a:solidFill>
                  <a:latin typeface="Galano Grotesque Alt Ultra-Bold"/>
                  <a:ea typeface="Galano Grotesque Alt Ultra-Bold"/>
                  <a:cs typeface="Galano Grotesque Alt Ultra-Bold"/>
                  <a:sym typeface="Galano Grotesque Alt Ultra-Bold"/>
                </a:rPr>
                <a:t>TikTok</a:t>
              </a: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931369" y="1493252"/>
            <a:ext cx="14041848" cy="1215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057"/>
              </a:lnSpc>
            </a:pPr>
            <a:r>
              <a:rPr lang="en-US" b="true" sz="9337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addressing</a:t>
            </a:r>
            <a:r>
              <a:rPr lang="en-US" b="true" sz="9337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</a:t>
            </a:r>
            <a:r>
              <a:rPr lang="en-US" b="true" sz="9337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social media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931369" y="2870178"/>
            <a:ext cx="15741804" cy="19138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77"/>
              </a:lnSpc>
              <a:spcBef>
                <a:spcPct val="0"/>
              </a:spcBef>
            </a:pPr>
            <a:r>
              <a:rPr lang="en-US" sz="5483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Social media</a:t>
            </a:r>
            <a:r>
              <a:rPr lang="en-US" sz="5483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is crucial for marketing your business.  </a:t>
            </a:r>
            <a:r>
              <a:rPr lang="en-US" sz="5483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7737731" y="4236689"/>
            <a:ext cx="2513122" cy="2513122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b="true" sz="1899">
                  <a:solidFill>
                    <a:srgbClr val="FEFFFF"/>
                  </a:solidFill>
                  <a:latin typeface="Galano Grotesque Alt Ultra-Bold"/>
                  <a:ea typeface="Galano Grotesque Alt Ultra-Bold"/>
                  <a:cs typeface="Galano Grotesque Alt Ultra-Bold"/>
                  <a:sym typeface="Galano Grotesque Alt Ultra-Bold"/>
                </a:rPr>
                <a:t>Instagram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0666797" y="4466379"/>
            <a:ext cx="1315755" cy="1186420"/>
            <a:chOff x="0" y="0"/>
            <a:chExt cx="901406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901406" cy="812800"/>
            </a:xfrm>
            <a:custGeom>
              <a:avLst/>
              <a:gdLst/>
              <a:ahLst/>
              <a:cxnLst/>
              <a:rect r="r" b="b" t="t" l="l"/>
              <a:pathLst>
                <a:path h="812800" w="901406">
                  <a:moveTo>
                    <a:pt x="450703" y="0"/>
                  </a:moveTo>
                  <a:cubicBezTo>
                    <a:pt x="201787" y="0"/>
                    <a:pt x="0" y="181951"/>
                    <a:pt x="0" y="406400"/>
                  </a:cubicBezTo>
                  <a:cubicBezTo>
                    <a:pt x="0" y="630849"/>
                    <a:pt x="201787" y="812800"/>
                    <a:pt x="450703" y="812800"/>
                  </a:cubicBezTo>
                  <a:cubicBezTo>
                    <a:pt x="699619" y="812800"/>
                    <a:pt x="901406" y="630849"/>
                    <a:pt x="901406" y="406400"/>
                  </a:cubicBezTo>
                  <a:cubicBezTo>
                    <a:pt x="901406" y="181951"/>
                    <a:pt x="699619" y="0"/>
                    <a:pt x="450703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84507" y="38100"/>
              <a:ext cx="732392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b="true" sz="1899">
                  <a:solidFill>
                    <a:srgbClr val="FFFFFF"/>
                  </a:solidFill>
                  <a:latin typeface="Galano Grotesque Alt Ultra-Bold"/>
                  <a:ea typeface="Galano Grotesque Alt Ultra-Bold"/>
                  <a:cs typeface="Galano Grotesque Alt Ultra-Bold"/>
                  <a:sym typeface="Galano Grotesque Alt Ultra-Bold"/>
                </a:rPr>
                <a:t>Bluesky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9923448" y="5990716"/>
            <a:ext cx="3061863" cy="3061863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b="true" sz="1899">
                  <a:solidFill>
                    <a:srgbClr val="FEFFFF"/>
                  </a:solidFill>
                  <a:latin typeface="Galano Grotesque Alt Ultra-Bold"/>
                  <a:ea typeface="Galano Grotesque Alt Ultra-Bold"/>
                  <a:cs typeface="Galano Grotesque Alt Ultra-Bold"/>
                  <a:sym typeface="Galano Grotesque Alt Ultra-Bold"/>
                </a:rPr>
                <a:t>Facebook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2358098" y="4383730"/>
            <a:ext cx="1804715" cy="1804715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b="true" sz="1899">
                  <a:solidFill>
                    <a:srgbClr val="FFFFFF"/>
                  </a:solidFill>
                  <a:latin typeface="Galano Grotesque Alt Ultra-Bold"/>
                  <a:ea typeface="Galano Grotesque Alt Ultra-Bold"/>
                  <a:cs typeface="Galano Grotesque Alt Ultra-Bold"/>
                  <a:sym typeface="Galano Grotesque Alt Ultra-Bold"/>
                </a:rPr>
                <a:t>Twitter (x)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3364460" y="6453147"/>
            <a:ext cx="2137001" cy="2137001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b="true" sz="1899">
                  <a:solidFill>
                    <a:srgbClr val="FEFFFF"/>
                  </a:solidFill>
                  <a:latin typeface="Galano Grotesque Alt Ultra-Bold"/>
                  <a:ea typeface="Galano Grotesque Alt Ultra-Bold"/>
                  <a:cs typeface="Galano Grotesque Alt Ultra-Bold"/>
                  <a:sym typeface="Galano Grotesque Alt Ultra-Bold"/>
                </a:rPr>
                <a:t>Linkedin</a:t>
              </a:r>
            </a:p>
          </p:txBody>
        </p:sp>
      </p:grpSp>
      <p:sp>
        <p:nvSpPr>
          <p:cNvPr name="TextBox 24" id="24"/>
          <p:cNvSpPr txBox="true"/>
          <p:nvPr/>
        </p:nvSpPr>
        <p:spPr>
          <a:xfrm rot="0">
            <a:off x="1952779" y="4937398"/>
            <a:ext cx="5286342" cy="3862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77"/>
              </a:lnSpc>
              <a:spcBef>
                <a:spcPct val="0"/>
              </a:spcBef>
            </a:pPr>
            <a:r>
              <a:rPr lang="en-US" sz="5483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Find where your audience lives and start creating.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384042" y="1602239"/>
            <a:ext cx="11907816" cy="23587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057"/>
              </a:lnSpc>
            </a:pPr>
            <a:r>
              <a:rPr lang="en-US" b="true" sz="9337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what not to do on </a:t>
            </a:r>
            <a:r>
              <a:rPr lang="en-US" b="true" sz="9337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social media: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384042" y="4324183"/>
            <a:ext cx="13912867" cy="38318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46"/>
              </a:lnSpc>
            </a:pPr>
            <a:r>
              <a:rPr lang="en-US" sz="4390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Too often, </a:t>
            </a:r>
            <a:r>
              <a:rPr lang="en-US" sz="4390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b</a:t>
            </a:r>
            <a:r>
              <a:rPr lang="en-US" sz="4390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u</a:t>
            </a:r>
            <a:r>
              <a:rPr lang="en-US" sz="4390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s</a:t>
            </a:r>
            <a:r>
              <a:rPr lang="en-US" sz="4390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inesses simply post their products on social media with a direct request to buy.</a:t>
            </a:r>
          </a:p>
          <a:p>
            <a:pPr algn="l">
              <a:lnSpc>
                <a:spcPts val="6146"/>
              </a:lnSpc>
            </a:pPr>
            <a:r>
              <a:rPr lang="en-US" sz="4390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Imagine walking into a mall where every store vendor is shouting at you to purchase their</a:t>
            </a:r>
          </a:p>
          <a:p>
            <a:pPr algn="l" marL="0" indent="0" lvl="0">
              <a:lnSpc>
                <a:spcPts val="6146"/>
              </a:lnSpc>
              <a:spcBef>
                <a:spcPct val="0"/>
              </a:spcBef>
            </a:pPr>
            <a:r>
              <a:rPr lang="en-US" sz="4390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products, it would get annoy</a:t>
            </a:r>
            <a:r>
              <a:rPr lang="en-US" sz="4390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i</a:t>
            </a:r>
            <a:r>
              <a:rPr lang="en-US" sz="4390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n</a:t>
            </a:r>
            <a:r>
              <a:rPr lang="en-US" sz="4390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g</a:t>
            </a:r>
            <a:r>
              <a:rPr lang="en-US" sz="4390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fas</a:t>
            </a:r>
            <a:r>
              <a:rPr lang="en-US" sz="4390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t</a:t>
            </a:r>
            <a:r>
              <a:rPr lang="en-US" sz="4390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! 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187603" y="2231292"/>
            <a:ext cx="13912867" cy="11073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364"/>
              </a:lnSpc>
            </a:pPr>
            <a:r>
              <a:rPr lang="en-US" b="true" sz="8622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posting</a:t>
            </a:r>
            <a:r>
              <a:rPr lang="en-US" b="true" sz="8622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is not a strategy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186041" y="3851724"/>
            <a:ext cx="7354342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b="true" sz="4800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jab, jab, jab, right hook </a:t>
            </a:r>
            <a:r>
              <a:rPr lang="en-US" b="true" sz="4800" i="true" u="sng">
                <a:solidFill>
                  <a:srgbClr val="7ED957"/>
                </a:solidFill>
                <a:latin typeface="Galano Grotesque Alt Bold Italics"/>
                <a:ea typeface="Galano Grotesque Alt Bold Italics"/>
                <a:cs typeface="Galano Grotesque Alt Bold Italics"/>
                <a:sym typeface="Galano Grotesque Alt Bold Italics"/>
              </a:rPr>
              <a:t>is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187603" y="5195419"/>
            <a:ext cx="13912867" cy="30603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146"/>
              </a:lnSpc>
              <a:spcBef>
                <a:spcPct val="0"/>
              </a:spcBef>
            </a:pPr>
            <a:r>
              <a:rPr lang="en-US" sz="4390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The idea is to offer </a:t>
            </a:r>
            <a:r>
              <a:rPr lang="en-US" b="true" sz="4390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“jabs”</a:t>
            </a:r>
            <a:r>
              <a:rPr lang="en-US" sz="4390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, valuable or helpful social media content that builds trust and engages your audience, before delivering a clear, straightforward call to action, the </a:t>
            </a:r>
            <a:r>
              <a:rPr lang="en-US" b="true" sz="4390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“right hook.”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901228" y="2957735"/>
            <a:ext cx="5802618" cy="6190145"/>
            <a:chOff x="0" y="0"/>
            <a:chExt cx="1528262" cy="163032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528261" cy="1630326"/>
            </a:xfrm>
            <a:custGeom>
              <a:avLst/>
              <a:gdLst/>
              <a:ahLst/>
              <a:cxnLst/>
              <a:rect r="r" b="b" t="t" l="l"/>
              <a:pathLst>
                <a:path h="1630326" w="1528261">
                  <a:moveTo>
                    <a:pt x="68045" y="0"/>
                  </a:moveTo>
                  <a:lnTo>
                    <a:pt x="1460217" y="0"/>
                  </a:lnTo>
                  <a:cubicBezTo>
                    <a:pt x="1497797" y="0"/>
                    <a:pt x="1528261" y="30465"/>
                    <a:pt x="1528261" y="68045"/>
                  </a:cubicBezTo>
                  <a:lnTo>
                    <a:pt x="1528261" y="1562281"/>
                  </a:lnTo>
                  <a:cubicBezTo>
                    <a:pt x="1528261" y="1580328"/>
                    <a:pt x="1521093" y="1597636"/>
                    <a:pt x="1508332" y="1610396"/>
                  </a:cubicBezTo>
                  <a:cubicBezTo>
                    <a:pt x="1495571" y="1623157"/>
                    <a:pt x="1478263" y="1630326"/>
                    <a:pt x="1460217" y="1630326"/>
                  </a:cubicBezTo>
                  <a:lnTo>
                    <a:pt x="68045" y="1630326"/>
                  </a:lnTo>
                  <a:cubicBezTo>
                    <a:pt x="30465" y="1630326"/>
                    <a:pt x="0" y="1599862"/>
                    <a:pt x="0" y="1562281"/>
                  </a:cubicBezTo>
                  <a:lnTo>
                    <a:pt x="0" y="68045"/>
                  </a:lnTo>
                  <a:cubicBezTo>
                    <a:pt x="0" y="30465"/>
                    <a:pt x="30465" y="0"/>
                    <a:pt x="68045" y="0"/>
                  </a:cubicBezTo>
                  <a:close/>
                </a:path>
              </a:pathLst>
            </a:custGeom>
            <a:solidFill>
              <a:srgbClr val="0071BC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528262" cy="16684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8585056" y="2957735"/>
            <a:ext cx="7367574" cy="6190145"/>
            <a:chOff x="0" y="0"/>
            <a:chExt cx="1940431" cy="163032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940431" cy="1630326"/>
            </a:xfrm>
            <a:custGeom>
              <a:avLst/>
              <a:gdLst/>
              <a:ahLst/>
              <a:cxnLst/>
              <a:rect r="r" b="b" t="t" l="l"/>
              <a:pathLst>
                <a:path h="1630326" w="1940431">
                  <a:moveTo>
                    <a:pt x="53591" y="0"/>
                  </a:moveTo>
                  <a:lnTo>
                    <a:pt x="1886840" y="0"/>
                  </a:lnTo>
                  <a:cubicBezTo>
                    <a:pt x="1901053" y="0"/>
                    <a:pt x="1914684" y="5646"/>
                    <a:pt x="1924734" y="15697"/>
                  </a:cubicBezTo>
                  <a:cubicBezTo>
                    <a:pt x="1934785" y="25747"/>
                    <a:pt x="1940431" y="39378"/>
                    <a:pt x="1940431" y="53591"/>
                  </a:cubicBezTo>
                  <a:lnTo>
                    <a:pt x="1940431" y="1576735"/>
                  </a:lnTo>
                  <a:cubicBezTo>
                    <a:pt x="1940431" y="1590948"/>
                    <a:pt x="1934785" y="1604579"/>
                    <a:pt x="1924734" y="1614630"/>
                  </a:cubicBezTo>
                  <a:cubicBezTo>
                    <a:pt x="1914684" y="1624680"/>
                    <a:pt x="1901053" y="1630326"/>
                    <a:pt x="1886840" y="1630326"/>
                  </a:cubicBezTo>
                  <a:lnTo>
                    <a:pt x="53591" y="1630326"/>
                  </a:lnTo>
                  <a:cubicBezTo>
                    <a:pt x="23994" y="1630326"/>
                    <a:pt x="0" y="1606333"/>
                    <a:pt x="0" y="1576735"/>
                  </a:cubicBezTo>
                  <a:lnTo>
                    <a:pt x="0" y="53591"/>
                  </a:lnTo>
                  <a:cubicBezTo>
                    <a:pt x="0" y="39378"/>
                    <a:pt x="5646" y="25747"/>
                    <a:pt x="15697" y="15697"/>
                  </a:cubicBezTo>
                  <a:cubicBezTo>
                    <a:pt x="25747" y="5646"/>
                    <a:pt x="39378" y="0"/>
                    <a:pt x="53591" y="0"/>
                  </a:cubicBezTo>
                  <a:close/>
                </a:path>
              </a:pathLst>
            </a:custGeom>
            <a:solidFill>
              <a:srgbClr val="0071BC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1940431" cy="16684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2384042" y="1296089"/>
            <a:ext cx="12697428" cy="9890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353"/>
              </a:lnSpc>
            </a:pPr>
            <a:r>
              <a:rPr lang="en-US" b="true" sz="7580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jab </a:t>
            </a:r>
            <a:r>
              <a:rPr lang="en-US" b="true" sz="7580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vs</a:t>
            </a:r>
            <a:r>
              <a:rPr lang="en-US" b="true" sz="7580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right hook examples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422843" y="3264653"/>
            <a:ext cx="1080343" cy="9706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24"/>
              </a:lnSpc>
              <a:spcBef>
                <a:spcPct val="0"/>
              </a:spcBef>
            </a:pPr>
            <a:r>
              <a:rPr lang="en-US" b="true" sz="5660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jab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030886" y="3264653"/>
            <a:ext cx="3670316" cy="970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27"/>
              </a:lnSpc>
              <a:spcBef>
                <a:spcPct val="0"/>
              </a:spcBef>
            </a:pPr>
            <a:r>
              <a:rPr lang="en-US" b="true" sz="5662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right hook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332308" y="4432252"/>
            <a:ext cx="4867130" cy="3258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10"/>
              </a:lnSpc>
              <a:spcBef>
                <a:spcPct val="0"/>
              </a:spcBef>
            </a:pPr>
            <a:r>
              <a:rPr lang="en-US" sz="3721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H</a:t>
            </a:r>
            <a:r>
              <a:rPr lang="en-US" sz="3721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elpful, entertaining, or inspiring pieces of content you share with your audience. </a:t>
            </a:r>
          </a:p>
          <a:p>
            <a:pPr algn="l">
              <a:lnSpc>
                <a:spcPts val="5210"/>
              </a:lnSpc>
              <a:spcBef>
                <a:spcPct val="0"/>
              </a:spcBef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8992165" y="4422727"/>
            <a:ext cx="6553356" cy="4626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Content with CTA’s</a:t>
            </a:r>
            <a:r>
              <a:rPr lang="en-US" sz="3699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. Phrases like “Buy this,” “Sign up now,” or “Check out our new product” clearly state what you want your followers to do.</a:t>
            </a:r>
          </a:p>
          <a:p>
            <a:pPr algn="l">
              <a:lnSpc>
                <a:spcPts val="56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49996" y="3112937"/>
            <a:ext cx="6279155" cy="6003292"/>
          </a:xfrm>
          <a:custGeom>
            <a:avLst/>
            <a:gdLst/>
            <a:ahLst/>
            <a:cxnLst/>
            <a:rect r="r" b="b" t="t" l="l"/>
            <a:pathLst>
              <a:path h="6003292" w="6279155">
                <a:moveTo>
                  <a:pt x="0" y="0"/>
                </a:moveTo>
                <a:lnTo>
                  <a:pt x="6279155" y="0"/>
                </a:lnTo>
                <a:lnTo>
                  <a:pt x="6279155" y="6003292"/>
                </a:lnTo>
                <a:lnTo>
                  <a:pt x="0" y="60032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549996" y="1507015"/>
            <a:ext cx="13912867" cy="11091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364"/>
              </a:lnSpc>
            </a:pPr>
            <a:r>
              <a:rPr lang="en-US" b="true" sz="8622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the content</a:t>
            </a:r>
            <a:r>
              <a:rPr lang="en-US" b="true" sz="8622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pyramid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427214" y="3027212"/>
            <a:ext cx="6307739" cy="6028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870"/>
              </a:lnSpc>
              <a:spcBef>
                <a:spcPct val="0"/>
              </a:spcBef>
            </a:pPr>
            <a:r>
              <a:rPr lang="en-US" sz="4907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Creating content takes </a:t>
            </a:r>
            <a:r>
              <a:rPr lang="en-US" b="true" sz="4907" i="true">
                <a:solidFill>
                  <a:srgbClr val="FFFFFF"/>
                </a:solidFill>
                <a:latin typeface="Galano Grotesque Alt Bold Italics"/>
                <a:ea typeface="Galano Grotesque Alt Bold Italics"/>
                <a:cs typeface="Galano Grotesque Alt Bold Italics"/>
                <a:sym typeface="Galano Grotesque Alt Bold Italics"/>
              </a:rPr>
              <a:t>energy</a:t>
            </a:r>
            <a:r>
              <a:rPr lang="en-US" sz="4907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and </a:t>
            </a:r>
            <a:r>
              <a:rPr lang="en-US" b="true" sz="4907" i="true">
                <a:solidFill>
                  <a:srgbClr val="FFFFFF"/>
                </a:solidFill>
                <a:latin typeface="Galano Grotesque Alt Bold Italics"/>
                <a:ea typeface="Galano Grotesque Alt Bold Italics"/>
                <a:cs typeface="Galano Grotesque Alt Bold Italics"/>
                <a:sym typeface="Galano Grotesque Alt Bold Italics"/>
              </a:rPr>
              <a:t>time</a:t>
            </a:r>
            <a:r>
              <a:rPr lang="en-US" sz="4907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. Find ways to repurpose your content and make the most of each piece. 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859468" y="3224958"/>
            <a:ext cx="3590507" cy="2426490"/>
            <a:chOff x="0" y="0"/>
            <a:chExt cx="945648" cy="63907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45648" cy="639076"/>
            </a:xfrm>
            <a:custGeom>
              <a:avLst/>
              <a:gdLst/>
              <a:ahLst/>
              <a:cxnLst/>
              <a:rect r="r" b="b" t="t" l="l"/>
              <a:pathLst>
                <a:path h="639076" w="945648">
                  <a:moveTo>
                    <a:pt x="109967" y="0"/>
                  </a:moveTo>
                  <a:lnTo>
                    <a:pt x="835681" y="0"/>
                  </a:lnTo>
                  <a:cubicBezTo>
                    <a:pt x="896414" y="0"/>
                    <a:pt x="945648" y="49234"/>
                    <a:pt x="945648" y="109967"/>
                  </a:cubicBezTo>
                  <a:lnTo>
                    <a:pt x="945648" y="529108"/>
                  </a:lnTo>
                  <a:cubicBezTo>
                    <a:pt x="945648" y="589842"/>
                    <a:pt x="896414" y="639076"/>
                    <a:pt x="835681" y="639076"/>
                  </a:cubicBezTo>
                  <a:lnTo>
                    <a:pt x="109967" y="639076"/>
                  </a:lnTo>
                  <a:cubicBezTo>
                    <a:pt x="49234" y="639076"/>
                    <a:pt x="0" y="589842"/>
                    <a:pt x="0" y="529108"/>
                  </a:cubicBezTo>
                  <a:lnTo>
                    <a:pt x="0" y="109967"/>
                  </a:lnTo>
                  <a:cubicBezTo>
                    <a:pt x="0" y="49234"/>
                    <a:pt x="49234" y="0"/>
                    <a:pt x="109967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945648" cy="6771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b="true" sz="1899">
                  <a:solidFill>
                    <a:srgbClr val="FEFFFF"/>
                  </a:solidFill>
                  <a:latin typeface="Galano Grotesque Alt Ultra-Bold"/>
                  <a:ea typeface="Galano Grotesque Alt Ultra-Bold"/>
                  <a:cs typeface="Galano Grotesque Alt Ultra-Bold"/>
                  <a:sym typeface="Galano Grotesque Alt Ultra-Bold"/>
                </a:rPr>
                <a:t>Record a video interview</a:t>
              </a: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2255946" y="1561362"/>
            <a:ext cx="13776108" cy="1025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647"/>
              </a:lnSpc>
            </a:pPr>
            <a:r>
              <a:rPr lang="en-US" b="true" sz="7883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the </a:t>
            </a:r>
            <a:r>
              <a:rPr lang="en-US" b="true" sz="7883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avante</a:t>
            </a:r>
            <a:r>
              <a:rPr lang="en-US" b="true" sz="7883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content</a:t>
            </a:r>
            <a:r>
              <a:rPr lang="en-US" b="true" sz="7883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process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7223076" y="3224958"/>
            <a:ext cx="3590507" cy="2426490"/>
            <a:chOff x="0" y="0"/>
            <a:chExt cx="945648" cy="63907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45648" cy="639076"/>
            </a:xfrm>
            <a:custGeom>
              <a:avLst/>
              <a:gdLst/>
              <a:ahLst/>
              <a:cxnLst/>
              <a:rect r="r" b="b" t="t" l="l"/>
              <a:pathLst>
                <a:path h="639076" w="945648">
                  <a:moveTo>
                    <a:pt x="109967" y="0"/>
                  </a:moveTo>
                  <a:lnTo>
                    <a:pt x="835681" y="0"/>
                  </a:lnTo>
                  <a:cubicBezTo>
                    <a:pt x="896414" y="0"/>
                    <a:pt x="945648" y="49234"/>
                    <a:pt x="945648" y="109967"/>
                  </a:cubicBezTo>
                  <a:lnTo>
                    <a:pt x="945648" y="529108"/>
                  </a:lnTo>
                  <a:cubicBezTo>
                    <a:pt x="945648" y="589842"/>
                    <a:pt x="896414" y="639076"/>
                    <a:pt x="835681" y="639076"/>
                  </a:cubicBezTo>
                  <a:lnTo>
                    <a:pt x="109967" y="639076"/>
                  </a:lnTo>
                  <a:cubicBezTo>
                    <a:pt x="49234" y="639076"/>
                    <a:pt x="0" y="589842"/>
                    <a:pt x="0" y="529108"/>
                  </a:cubicBezTo>
                  <a:lnTo>
                    <a:pt x="0" y="109967"/>
                  </a:lnTo>
                  <a:cubicBezTo>
                    <a:pt x="0" y="49234"/>
                    <a:pt x="49234" y="0"/>
                    <a:pt x="109967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945648" cy="6771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b="true" sz="1899">
                  <a:solidFill>
                    <a:srgbClr val="FEFFFF"/>
                  </a:solidFill>
                  <a:latin typeface="Galano Grotesque Alt Ultra-Bold"/>
                  <a:ea typeface="Galano Grotesque Alt Ultra-Bold"/>
                  <a:cs typeface="Galano Grotesque Alt Ultra-Bold"/>
                  <a:sym typeface="Galano Grotesque Alt Ultra-Bold"/>
                </a:rPr>
                <a:t> Break the video up into clips for social media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1598628" y="3224958"/>
            <a:ext cx="3590507" cy="2426490"/>
            <a:chOff x="0" y="0"/>
            <a:chExt cx="945648" cy="63907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945648" cy="639076"/>
            </a:xfrm>
            <a:custGeom>
              <a:avLst/>
              <a:gdLst/>
              <a:ahLst/>
              <a:cxnLst/>
              <a:rect r="r" b="b" t="t" l="l"/>
              <a:pathLst>
                <a:path h="639076" w="945648">
                  <a:moveTo>
                    <a:pt x="109967" y="0"/>
                  </a:moveTo>
                  <a:lnTo>
                    <a:pt x="835681" y="0"/>
                  </a:lnTo>
                  <a:cubicBezTo>
                    <a:pt x="896414" y="0"/>
                    <a:pt x="945648" y="49234"/>
                    <a:pt x="945648" y="109967"/>
                  </a:cubicBezTo>
                  <a:lnTo>
                    <a:pt x="945648" y="529108"/>
                  </a:lnTo>
                  <a:cubicBezTo>
                    <a:pt x="945648" y="589842"/>
                    <a:pt x="896414" y="639076"/>
                    <a:pt x="835681" y="639076"/>
                  </a:cubicBezTo>
                  <a:lnTo>
                    <a:pt x="109967" y="639076"/>
                  </a:lnTo>
                  <a:cubicBezTo>
                    <a:pt x="49234" y="639076"/>
                    <a:pt x="0" y="589842"/>
                    <a:pt x="0" y="529108"/>
                  </a:cubicBezTo>
                  <a:lnTo>
                    <a:pt x="0" y="109967"/>
                  </a:lnTo>
                  <a:cubicBezTo>
                    <a:pt x="0" y="49234"/>
                    <a:pt x="49234" y="0"/>
                    <a:pt x="109967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945648" cy="6771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b="true" sz="1899">
                  <a:solidFill>
                    <a:srgbClr val="000000"/>
                  </a:solidFill>
                  <a:latin typeface="Galano Grotesque Alt Ultra-Bold"/>
                  <a:ea typeface="Galano Grotesque Alt Ultra-Bold"/>
                  <a:cs typeface="Galano Grotesque Alt Ultra-Bold"/>
                  <a:sym typeface="Galano Grotesque Alt Ultra-Bold"/>
                </a:rPr>
                <a:t> </a:t>
              </a:r>
              <a:r>
                <a:rPr lang="en-US" b="true" sz="1899">
                  <a:solidFill>
                    <a:srgbClr val="FEFFFF"/>
                  </a:solidFill>
                  <a:latin typeface="Galano Grotesque Alt Ultra-Bold"/>
                  <a:ea typeface="Galano Grotesque Alt Ultra-Bold"/>
                  <a:cs typeface="Galano Grotesque Alt Ultra-Bold"/>
                  <a:sym typeface="Galano Grotesque Alt Ultra-Bold"/>
                </a:rPr>
                <a:t>Break the Clips into images, stories, and quotes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2863462" y="6470598"/>
            <a:ext cx="3590507" cy="2426490"/>
            <a:chOff x="0" y="0"/>
            <a:chExt cx="945648" cy="63907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945648" cy="639076"/>
            </a:xfrm>
            <a:custGeom>
              <a:avLst/>
              <a:gdLst/>
              <a:ahLst/>
              <a:cxnLst/>
              <a:rect r="r" b="b" t="t" l="l"/>
              <a:pathLst>
                <a:path h="639076" w="945648">
                  <a:moveTo>
                    <a:pt x="109967" y="0"/>
                  </a:moveTo>
                  <a:lnTo>
                    <a:pt x="835681" y="0"/>
                  </a:lnTo>
                  <a:cubicBezTo>
                    <a:pt x="896414" y="0"/>
                    <a:pt x="945648" y="49234"/>
                    <a:pt x="945648" y="109967"/>
                  </a:cubicBezTo>
                  <a:lnTo>
                    <a:pt x="945648" y="529108"/>
                  </a:lnTo>
                  <a:cubicBezTo>
                    <a:pt x="945648" y="589842"/>
                    <a:pt x="896414" y="639076"/>
                    <a:pt x="835681" y="639076"/>
                  </a:cubicBezTo>
                  <a:lnTo>
                    <a:pt x="109967" y="639076"/>
                  </a:lnTo>
                  <a:cubicBezTo>
                    <a:pt x="49234" y="639076"/>
                    <a:pt x="0" y="589842"/>
                    <a:pt x="0" y="529108"/>
                  </a:cubicBezTo>
                  <a:lnTo>
                    <a:pt x="0" y="109967"/>
                  </a:lnTo>
                  <a:cubicBezTo>
                    <a:pt x="0" y="49234"/>
                    <a:pt x="49234" y="0"/>
                    <a:pt x="109967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945648" cy="6771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b="true" sz="1899">
                  <a:solidFill>
                    <a:srgbClr val="FEFFFF"/>
                  </a:solidFill>
                  <a:latin typeface="Galano Grotesque Alt Ultra-Bold"/>
                  <a:ea typeface="Galano Grotesque Alt Ultra-Bold"/>
                  <a:cs typeface="Galano Grotesque Alt Ultra-Bold"/>
                  <a:sym typeface="Galano Grotesque Alt Ultra-Bold"/>
                </a:rPr>
                <a:t>Create captions from transcript of clips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7227071" y="6470598"/>
            <a:ext cx="3590507" cy="2426490"/>
            <a:chOff x="0" y="0"/>
            <a:chExt cx="945648" cy="639076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45648" cy="639076"/>
            </a:xfrm>
            <a:custGeom>
              <a:avLst/>
              <a:gdLst/>
              <a:ahLst/>
              <a:cxnLst/>
              <a:rect r="r" b="b" t="t" l="l"/>
              <a:pathLst>
                <a:path h="639076" w="945648">
                  <a:moveTo>
                    <a:pt x="109967" y="0"/>
                  </a:moveTo>
                  <a:lnTo>
                    <a:pt x="835681" y="0"/>
                  </a:lnTo>
                  <a:cubicBezTo>
                    <a:pt x="896414" y="0"/>
                    <a:pt x="945648" y="49234"/>
                    <a:pt x="945648" y="109967"/>
                  </a:cubicBezTo>
                  <a:lnTo>
                    <a:pt x="945648" y="529108"/>
                  </a:lnTo>
                  <a:cubicBezTo>
                    <a:pt x="945648" y="589842"/>
                    <a:pt x="896414" y="639076"/>
                    <a:pt x="835681" y="639076"/>
                  </a:cubicBezTo>
                  <a:lnTo>
                    <a:pt x="109967" y="639076"/>
                  </a:lnTo>
                  <a:cubicBezTo>
                    <a:pt x="49234" y="639076"/>
                    <a:pt x="0" y="589842"/>
                    <a:pt x="0" y="529108"/>
                  </a:cubicBezTo>
                  <a:lnTo>
                    <a:pt x="0" y="109967"/>
                  </a:lnTo>
                  <a:cubicBezTo>
                    <a:pt x="0" y="49234"/>
                    <a:pt x="49234" y="0"/>
                    <a:pt x="109967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945648" cy="6771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b="true" sz="1899">
                  <a:solidFill>
                    <a:srgbClr val="FEFFFF"/>
                  </a:solidFill>
                  <a:latin typeface="Galano Grotesque Alt Ultra-Bold"/>
                  <a:ea typeface="Galano Grotesque Alt Ultra-Bold"/>
                  <a:cs typeface="Galano Grotesque Alt Ultra-Bold"/>
                  <a:sym typeface="Galano Grotesque Alt Ultra-Bold"/>
                </a:rPr>
                <a:t>Create blog posts 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1602623" y="6470598"/>
            <a:ext cx="3590507" cy="2426490"/>
            <a:chOff x="0" y="0"/>
            <a:chExt cx="945648" cy="639076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945648" cy="639076"/>
            </a:xfrm>
            <a:custGeom>
              <a:avLst/>
              <a:gdLst/>
              <a:ahLst/>
              <a:cxnLst/>
              <a:rect r="r" b="b" t="t" l="l"/>
              <a:pathLst>
                <a:path h="639076" w="945648">
                  <a:moveTo>
                    <a:pt x="109967" y="0"/>
                  </a:moveTo>
                  <a:lnTo>
                    <a:pt x="835681" y="0"/>
                  </a:lnTo>
                  <a:cubicBezTo>
                    <a:pt x="896414" y="0"/>
                    <a:pt x="945648" y="49234"/>
                    <a:pt x="945648" y="109967"/>
                  </a:cubicBezTo>
                  <a:lnTo>
                    <a:pt x="945648" y="529108"/>
                  </a:lnTo>
                  <a:cubicBezTo>
                    <a:pt x="945648" y="589842"/>
                    <a:pt x="896414" y="639076"/>
                    <a:pt x="835681" y="639076"/>
                  </a:cubicBezTo>
                  <a:lnTo>
                    <a:pt x="109967" y="639076"/>
                  </a:lnTo>
                  <a:cubicBezTo>
                    <a:pt x="49234" y="639076"/>
                    <a:pt x="0" y="589842"/>
                    <a:pt x="0" y="529108"/>
                  </a:cubicBezTo>
                  <a:lnTo>
                    <a:pt x="0" y="109967"/>
                  </a:lnTo>
                  <a:cubicBezTo>
                    <a:pt x="0" y="49234"/>
                    <a:pt x="49234" y="0"/>
                    <a:pt x="109967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945648" cy="6771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b="true" sz="1899">
                  <a:solidFill>
                    <a:srgbClr val="FEFFFF"/>
                  </a:solidFill>
                  <a:latin typeface="Galano Grotesque Alt Ultra-Bold"/>
                  <a:ea typeface="Galano Grotesque Alt Ultra-Bold"/>
                  <a:cs typeface="Galano Grotesque Alt Ultra-Bold"/>
                  <a:sym typeface="Galano Grotesque Alt Ultra-Bold"/>
                </a:rPr>
                <a:t>Schedule them to post</a:t>
              </a: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3180161" y="3468593"/>
            <a:ext cx="332057" cy="590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99"/>
              </a:lnSpc>
            </a:pPr>
            <a:r>
              <a:rPr lang="en-US" b="true" sz="4639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1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561823" y="3468593"/>
            <a:ext cx="332057" cy="590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99"/>
              </a:lnSpc>
            </a:pPr>
            <a:r>
              <a:rPr lang="en-US" b="true" sz="4639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2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1928009" y="3468593"/>
            <a:ext cx="332057" cy="590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99"/>
              </a:lnSpc>
            </a:pPr>
            <a:r>
              <a:rPr lang="en-US" b="true" sz="4639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3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3180161" y="6828506"/>
            <a:ext cx="332057" cy="590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99"/>
              </a:lnSpc>
            </a:pPr>
            <a:r>
              <a:rPr lang="en-US" b="true" sz="4639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4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561823" y="6828506"/>
            <a:ext cx="332057" cy="590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99"/>
              </a:lnSpc>
            </a:pPr>
            <a:r>
              <a:rPr lang="en-US" b="true" sz="4639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5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1928009" y="6828506"/>
            <a:ext cx="332057" cy="590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99"/>
              </a:lnSpc>
            </a:pPr>
            <a:r>
              <a:rPr lang="en-US" b="true" sz="4639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6</a:t>
            </a: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105485" y="2045799"/>
            <a:ext cx="13912867" cy="11073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364"/>
              </a:lnSpc>
            </a:pPr>
            <a:r>
              <a:rPr lang="en-US" b="true" sz="8622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consistency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105485" y="5380912"/>
            <a:ext cx="14644882" cy="30603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146"/>
              </a:lnSpc>
              <a:spcBef>
                <a:spcPct val="0"/>
              </a:spcBef>
            </a:pPr>
            <a:r>
              <a:rPr lang="en-US" sz="4390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Research has shown that posting on </a:t>
            </a:r>
            <a:r>
              <a:rPr lang="en-US" sz="4390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a</a:t>
            </a:r>
            <a:r>
              <a:rPr lang="en-US" sz="4390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regular schedule is critical for building a strong following. Posting sporadically, or “whenever you can,” will not help you</a:t>
            </a:r>
            <a:r>
              <a:rPr lang="en-US" sz="4390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r</a:t>
            </a:r>
            <a:r>
              <a:rPr lang="en-US" sz="4390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bus</a:t>
            </a:r>
            <a:r>
              <a:rPr lang="en-US" sz="4390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i</a:t>
            </a:r>
            <a:r>
              <a:rPr lang="en-US" sz="4390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ness</a:t>
            </a:r>
            <a:r>
              <a:rPr lang="en-US" sz="4390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</a:t>
            </a:r>
            <a:r>
              <a:rPr lang="en-US" sz="4390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gr</a:t>
            </a:r>
            <a:r>
              <a:rPr lang="en-US" sz="4390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o</a:t>
            </a:r>
            <a:r>
              <a:rPr lang="en-US" sz="4390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w</a:t>
            </a:r>
            <a:r>
              <a:rPr lang="en-US" sz="4390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105485" y="3429342"/>
            <a:ext cx="14727000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  <a:spcBef>
                <a:spcPct val="0"/>
              </a:spcBef>
            </a:pPr>
            <a:r>
              <a:rPr lang="en-US" b="true" sz="4800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One of the biggest factors in marketing is consistency</a:t>
            </a:r>
          </a:p>
        </p:txBody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213021" y="5281165"/>
            <a:ext cx="3970113" cy="4199318"/>
          </a:xfrm>
          <a:custGeom>
            <a:avLst/>
            <a:gdLst/>
            <a:ahLst/>
            <a:cxnLst/>
            <a:rect r="r" b="b" t="t" l="l"/>
            <a:pathLst>
              <a:path h="4199318" w="3970113">
                <a:moveTo>
                  <a:pt x="0" y="0"/>
                </a:moveTo>
                <a:lnTo>
                  <a:pt x="3970113" y="0"/>
                </a:lnTo>
                <a:lnTo>
                  <a:pt x="3970113" y="4199318"/>
                </a:lnTo>
                <a:lnTo>
                  <a:pt x="0" y="41993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694" t="0" r="-4694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270266" y="5281165"/>
            <a:ext cx="9589715" cy="4199318"/>
          </a:xfrm>
          <a:custGeom>
            <a:avLst/>
            <a:gdLst/>
            <a:ahLst/>
            <a:cxnLst/>
            <a:rect r="r" b="b" t="t" l="l"/>
            <a:pathLst>
              <a:path h="4199318" w="9589715">
                <a:moveTo>
                  <a:pt x="0" y="0"/>
                </a:moveTo>
                <a:lnTo>
                  <a:pt x="9589715" y="0"/>
                </a:lnTo>
                <a:lnTo>
                  <a:pt x="9589715" y="4199318"/>
                </a:lnTo>
                <a:lnTo>
                  <a:pt x="0" y="41993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270266" y="1322141"/>
            <a:ext cx="13912867" cy="11091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364"/>
              </a:lnSpc>
            </a:pPr>
            <a:r>
              <a:rPr lang="en-US" b="true" sz="8622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how to stay</a:t>
            </a:r>
            <a:r>
              <a:rPr lang="en-US" b="true" sz="8622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consistent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270266" y="2526863"/>
            <a:ext cx="14644882" cy="2288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46"/>
              </a:lnSpc>
            </a:pPr>
            <a:r>
              <a:rPr lang="en-US" sz="4390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One of the most helpful tools for planning and sticking to a consistent social media strategy</a:t>
            </a:r>
          </a:p>
          <a:p>
            <a:pPr algn="l" marL="0" indent="0" lvl="0">
              <a:lnSpc>
                <a:spcPts val="6146"/>
              </a:lnSpc>
              <a:spcBef>
                <a:spcPct val="0"/>
              </a:spcBef>
            </a:pPr>
            <a:r>
              <a:rPr lang="en-US" sz="4390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is a Social Media Calendar</a:t>
            </a:r>
            <a:r>
              <a:rPr lang="en-US" sz="4390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.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350960" y="4547725"/>
            <a:ext cx="5937040" cy="449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95"/>
              </a:lnSpc>
            </a:pPr>
            <a:r>
              <a:rPr lang="en-US" b="true" sz="3397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grab ours ⬇️</a:t>
            </a:r>
          </a:p>
        </p:txBody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621499" y="4576007"/>
            <a:ext cx="7665738" cy="4396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35"/>
              </a:lnSpc>
            </a:pPr>
            <a:r>
              <a:rPr lang="en-US" sz="416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Ability to run small tests</a:t>
            </a:r>
          </a:p>
          <a:p>
            <a:pPr algn="l">
              <a:lnSpc>
                <a:spcPts val="5835"/>
              </a:lnSpc>
            </a:pPr>
            <a:r>
              <a:rPr lang="en-US" sz="416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Control over cost</a:t>
            </a:r>
          </a:p>
          <a:p>
            <a:pPr algn="l">
              <a:lnSpc>
                <a:spcPts val="5835"/>
              </a:lnSpc>
              <a:spcBef>
                <a:spcPct val="0"/>
              </a:spcBef>
            </a:pPr>
            <a:r>
              <a:rPr lang="en-US" sz="416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Easy to see analytics</a:t>
            </a:r>
          </a:p>
          <a:p>
            <a:pPr algn="l">
              <a:lnSpc>
                <a:spcPts val="5835"/>
              </a:lnSpc>
              <a:spcBef>
                <a:spcPct val="0"/>
              </a:spcBef>
            </a:pPr>
            <a:r>
              <a:rPr lang="en-US" sz="416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High attribution</a:t>
            </a:r>
          </a:p>
          <a:p>
            <a:pPr algn="l">
              <a:lnSpc>
                <a:spcPts val="5835"/>
              </a:lnSpc>
              <a:spcBef>
                <a:spcPct val="0"/>
              </a:spcBef>
            </a:pPr>
            <a:r>
              <a:rPr lang="en-US" sz="416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Highly targeted</a:t>
            </a:r>
          </a:p>
          <a:p>
            <a:pPr algn="l">
              <a:lnSpc>
                <a:spcPts val="5835"/>
              </a:lnSpc>
              <a:spcBef>
                <a:spcPct val="0"/>
              </a:spcBef>
            </a:pPr>
            <a:r>
              <a:rPr lang="en-US" sz="416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Time and energy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2012749" y="4773148"/>
            <a:ext cx="372858" cy="372858"/>
          </a:xfrm>
          <a:custGeom>
            <a:avLst/>
            <a:gdLst/>
            <a:ahLst/>
            <a:cxnLst/>
            <a:rect r="r" b="b" t="t" l="l"/>
            <a:pathLst>
              <a:path h="372858" w="372858">
                <a:moveTo>
                  <a:pt x="0" y="0"/>
                </a:moveTo>
                <a:lnTo>
                  <a:pt x="372858" y="0"/>
                </a:lnTo>
                <a:lnTo>
                  <a:pt x="372858" y="372858"/>
                </a:lnTo>
                <a:lnTo>
                  <a:pt x="0" y="372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012749" y="5510715"/>
            <a:ext cx="372858" cy="372858"/>
          </a:xfrm>
          <a:custGeom>
            <a:avLst/>
            <a:gdLst/>
            <a:ahLst/>
            <a:cxnLst/>
            <a:rect r="r" b="b" t="t" l="l"/>
            <a:pathLst>
              <a:path h="372858" w="372858">
                <a:moveTo>
                  <a:pt x="0" y="0"/>
                </a:moveTo>
                <a:lnTo>
                  <a:pt x="372858" y="0"/>
                </a:lnTo>
                <a:lnTo>
                  <a:pt x="372858" y="372858"/>
                </a:lnTo>
                <a:lnTo>
                  <a:pt x="0" y="372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012749" y="6262669"/>
            <a:ext cx="372858" cy="372858"/>
          </a:xfrm>
          <a:custGeom>
            <a:avLst/>
            <a:gdLst/>
            <a:ahLst/>
            <a:cxnLst/>
            <a:rect r="r" b="b" t="t" l="l"/>
            <a:pathLst>
              <a:path h="372858" w="372858">
                <a:moveTo>
                  <a:pt x="0" y="0"/>
                </a:moveTo>
                <a:lnTo>
                  <a:pt x="372858" y="0"/>
                </a:lnTo>
                <a:lnTo>
                  <a:pt x="372858" y="372858"/>
                </a:lnTo>
                <a:lnTo>
                  <a:pt x="0" y="372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012749" y="7019591"/>
            <a:ext cx="372858" cy="372858"/>
          </a:xfrm>
          <a:custGeom>
            <a:avLst/>
            <a:gdLst/>
            <a:ahLst/>
            <a:cxnLst/>
            <a:rect r="r" b="b" t="t" l="l"/>
            <a:pathLst>
              <a:path h="372858" w="372858">
                <a:moveTo>
                  <a:pt x="0" y="0"/>
                </a:moveTo>
                <a:lnTo>
                  <a:pt x="372858" y="0"/>
                </a:lnTo>
                <a:lnTo>
                  <a:pt x="372858" y="372858"/>
                </a:lnTo>
                <a:lnTo>
                  <a:pt x="0" y="372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012749" y="7755176"/>
            <a:ext cx="372858" cy="372858"/>
          </a:xfrm>
          <a:custGeom>
            <a:avLst/>
            <a:gdLst/>
            <a:ahLst/>
            <a:cxnLst/>
            <a:rect r="r" b="b" t="t" l="l"/>
            <a:pathLst>
              <a:path h="372858" w="372858">
                <a:moveTo>
                  <a:pt x="0" y="0"/>
                </a:moveTo>
                <a:lnTo>
                  <a:pt x="372858" y="0"/>
                </a:lnTo>
                <a:lnTo>
                  <a:pt x="372858" y="372858"/>
                </a:lnTo>
                <a:lnTo>
                  <a:pt x="0" y="372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783497" y="6250120"/>
            <a:ext cx="386499" cy="386016"/>
          </a:xfrm>
          <a:custGeom>
            <a:avLst/>
            <a:gdLst/>
            <a:ahLst/>
            <a:cxnLst/>
            <a:rect r="r" b="b" t="t" l="l"/>
            <a:pathLst>
              <a:path h="386016" w="386499">
                <a:moveTo>
                  <a:pt x="0" y="0"/>
                </a:moveTo>
                <a:lnTo>
                  <a:pt x="386499" y="0"/>
                </a:lnTo>
                <a:lnTo>
                  <a:pt x="386499" y="386016"/>
                </a:lnTo>
                <a:lnTo>
                  <a:pt x="0" y="3860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012749" y="1228725"/>
            <a:ext cx="13912867" cy="11091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364"/>
              </a:lnSpc>
            </a:pPr>
            <a:r>
              <a:rPr lang="en-US" b="true" sz="8622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advertising </a:t>
            </a:r>
            <a:r>
              <a:rPr lang="en-US" b="true" sz="8622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comparison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012749" y="2509296"/>
            <a:ext cx="3851414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social media</a:t>
            </a:r>
          </a:p>
          <a:p>
            <a:pPr algn="l">
              <a:lnSpc>
                <a:spcPts val="6719"/>
              </a:lnSpc>
              <a:spcBef>
                <a:spcPct val="0"/>
              </a:spcBef>
            </a:pPr>
            <a:r>
              <a:rPr lang="en-US" b="true" sz="4800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advertising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783497" y="2509296"/>
            <a:ext cx="3851414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  <a:spcBef>
                <a:spcPct val="0"/>
              </a:spcBef>
            </a:pPr>
            <a:r>
              <a:rPr lang="en-US" b="true" sz="4800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traditional advertising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408121" y="6081946"/>
            <a:ext cx="4867130" cy="26010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10"/>
              </a:lnSpc>
            </a:pPr>
            <a:r>
              <a:rPr lang="en-US" sz="3721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Can be expensive</a:t>
            </a:r>
          </a:p>
          <a:p>
            <a:pPr algn="l">
              <a:lnSpc>
                <a:spcPts val="5210"/>
              </a:lnSpc>
            </a:pPr>
            <a:r>
              <a:rPr lang="en-US" sz="3721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Low attribution</a:t>
            </a:r>
          </a:p>
          <a:p>
            <a:pPr algn="l">
              <a:lnSpc>
                <a:spcPts val="5210"/>
              </a:lnSpc>
              <a:spcBef>
                <a:spcPct val="0"/>
              </a:spcBef>
            </a:pPr>
            <a:r>
              <a:rPr lang="en-US" sz="3721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Less control</a:t>
            </a:r>
          </a:p>
          <a:p>
            <a:pPr algn="l">
              <a:lnSpc>
                <a:spcPts val="5210"/>
              </a:lnSpc>
              <a:spcBef>
                <a:spcPct val="0"/>
              </a:spcBef>
            </a:pP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0783497" y="6885095"/>
            <a:ext cx="386499" cy="386016"/>
          </a:xfrm>
          <a:custGeom>
            <a:avLst/>
            <a:gdLst/>
            <a:ahLst/>
            <a:cxnLst/>
            <a:rect r="r" b="b" t="t" l="l"/>
            <a:pathLst>
              <a:path h="386016" w="386499">
                <a:moveTo>
                  <a:pt x="0" y="0"/>
                </a:moveTo>
                <a:lnTo>
                  <a:pt x="386499" y="0"/>
                </a:lnTo>
                <a:lnTo>
                  <a:pt x="386499" y="386016"/>
                </a:lnTo>
                <a:lnTo>
                  <a:pt x="0" y="3860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0783497" y="7546633"/>
            <a:ext cx="386499" cy="386016"/>
          </a:xfrm>
          <a:custGeom>
            <a:avLst/>
            <a:gdLst/>
            <a:ahLst/>
            <a:cxnLst/>
            <a:rect r="r" b="b" t="t" l="l"/>
            <a:pathLst>
              <a:path h="386016" w="386499">
                <a:moveTo>
                  <a:pt x="0" y="0"/>
                </a:moveTo>
                <a:lnTo>
                  <a:pt x="386499" y="0"/>
                </a:lnTo>
                <a:lnTo>
                  <a:pt x="386499" y="386016"/>
                </a:lnTo>
                <a:lnTo>
                  <a:pt x="0" y="3860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012749" y="8489984"/>
            <a:ext cx="386499" cy="386016"/>
          </a:xfrm>
          <a:custGeom>
            <a:avLst/>
            <a:gdLst/>
            <a:ahLst/>
            <a:cxnLst/>
            <a:rect r="r" b="b" t="t" l="l"/>
            <a:pathLst>
              <a:path h="386016" w="386499">
                <a:moveTo>
                  <a:pt x="0" y="0"/>
                </a:moveTo>
                <a:lnTo>
                  <a:pt x="386499" y="0"/>
                </a:lnTo>
                <a:lnTo>
                  <a:pt x="386499" y="386016"/>
                </a:lnTo>
                <a:lnTo>
                  <a:pt x="0" y="3860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0783497" y="4706473"/>
            <a:ext cx="4867130" cy="12865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10"/>
              </a:lnSpc>
              <a:spcBef>
                <a:spcPct val="0"/>
              </a:spcBef>
            </a:pPr>
            <a:r>
              <a:rPr lang="en-US" sz="3721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(billboards, newspaper, etc.)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96811" y="818856"/>
            <a:ext cx="18881623" cy="2378177"/>
            <a:chOff x="0" y="0"/>
            <a:chExt cx="4972938" cy="62635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972938" cy="626351"/>
            </a:xfrm>
            <a:custGeom>
              <a:avLst/>
              <a:gdLst/>
              <a:ahLst/>
              <a:cxnLst/>
              <a:rect r="r" b="b" t="t" l="l"/>
              <a:pathLst>
                <a:path h="626351" w="4972938">
                  <a:moveTo>
                    <a:pt x="0" y="0"/>
                  </a:moveTo>
                  <a:lnTo>
                    <a:pt x="4972938" y="0"/>
                  </a:lnTo>
                  <a:lnTo>
                    <a:pt x="4972938" y="626351"/>
                  </a:lnTo>
                  <a:lnTo>
                    <a:pt x="0" y="626351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972938" cy="6644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0986115" y="4096000"/>
            <a:ext cx="5241968" cy="4885185"/>
          </a:xfrm>
          <a:custGeom>
            <a:avLst/>
            <a:gdLst/>
            <a:ahLst/>
            <a:cxnLst/>
            <a:rect r="r" b="b" t="t" l="l"/>
            <a:pathLst>
              <a:path h="4885185" w="5241968">
                <a:moveTo>
                  <a:pt x="0" y="0"/>
                </a:moveTo>
                <a:lnTo>
                  <a:pt x="5241968" y="0"/>
                </a:lnTo>
                <a:lnTo>
                  <a:pt x="5241968" y="4885185"/>
                </a:lnTo>
                <a:lnTo>
                  <a:pt x="0" y="48851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964604" y="1104490"/>
            <a:ext cx="13893185" cy="162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Feedback Survey Time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605558" y="3921134"/>
            <a:ext cx="8893706" cy="46395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55"/>
              </a:lnSpc>
              <a:spcBef>
                <a:spcPct val="0"/>
              </a:spcBef>
            </a:pPr>
            <a:r>
              <a:rPr lang="en-US" b="true" sz="5325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Before you leave class today,</a:t>
            </a:r>
            <a:r>
              <a:rPr lang="en-US" sz="5325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please fill out the survey. Your input helps us improve the program and help future founders.</a:t>
            </a:r>
          </a:p>
        </p:txBody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821559" y="1228725"/>
            <a:ext cx="13912867" cy="11091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364"/>
              </a:lnSpc>
            </a:pPr>
            <a:r>
              <a:rPr lang="en-US" b="true" sz="8622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ai </a:t>
            </a:r>
            <a:r>
              <a:rPr lang="en-US" b="true" sz="8622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in marketing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821559" y="2621769"/>
            <a:ext cx="14644882" cy="61464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46"/>
              </a:lnSpc>
            </a:pPr>
            <a:r>
              <a:rPr lang="en-US" sz="4390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AI helps founders be more efficient marketers. With AI you can </a:t>
            </a:r>
            <a:r>
              <a:rPr lang="en-US" sz="4390" i="true" b="true">
                <a:solidFill>
                  <a:srgbClr val="FFFFFF"/>
                </a:solidFill>
                <a:latin typeface="Galano Grotesque Alt Bold Italics"/>
                <a:ea typeface="Galano Grotesque Alt Bold Italics"/>
                <a:cs typeface="Galano Grotesque Alt Bold Italics"/>
                <a:sym typeface="Galano Grotesque Alt Bold Italics"/>
              </a:rPr>
              <a:t>clip videos</a:t>
            </a:r>
            <a:r>
              <a:rPr lang="en-US" sz="4390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, </a:t>
            </a:r>
            <a:r>
              <a:rPr lang="en-US" sz="4390" i="true" b="true">
                <a:solidFill>
                  <a:srgbClr val="FFFFFF"/>
                </a:solidFill>
                <a:latin typeface="Galano Grotesque Alt Bold Italics"/>
                <a:ea typeface="Galano Grotesque Alt Bold Italics"/>
                <a:cs typeface="Galano Grotesque Alt Bold Italics"/>
                <a:sym typeface="Galano Grotesque Alt Bold Italics"/>
              </a:rPr>
              <a:t>create better content</a:t>
            </a:r>
            <a:r>
              <a:rPr lang="en-US" sz="4390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, and </a:t>
            </a:r>
            <a:r>
              <a:rPr lang="en-US" sz="4390" i="true" b="true">
                <a:solidFill>
                  <a:srgbClr val="FFFFFF"/>
                </a:solidFill>
                <a:latin typeface="Galano Grotesque Alt Bold Italics"/>
                <a:ea typeface="Galano Grotesque Alt Bold Italics"/>
                <a:cs typeface="Galano Grotesque Alt Bold Italics"/>
                <a:sym typeface="Galano Grotesque Alt Bold Italics"/>
              </a:rPr>
              <a:t>automate simple marketing tasks</a:t>
            </a:r>
            <a:r>
              <a:rPr lang="en-US" sz="4390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. </a:t>
            </a:r>
          </a:p>
          <a:p>
            <a:pPr algn="l">
              <a:lnSpc>
                <a:spcPts val="6146"/>
              </a:lnSpc>
            </a:pPr>
          </a:p>
          <a:p>
            <a:pPr algn="l" marL="0" indent="0" lvl="0">
              <a:lnSpc>
                <a:spcPts val="6146"/>
              </a:lnSpc>
              <a:spcBef>
                <a:spcPct val="0"/>
              </a:spcBef>
            </a:pPr>
            <a:r>
              <a:rPr lang="en-US" sz="4390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However, AI isn’t a perfect tool, and Founders must continue to review and refine what AI creates. Sometimes AI generated content can feel impersonal or unclear... so be cautious </a:t>
            </a:r>
          </a:p>
        </p:txBody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96811" y="1028700"/>
            <a:ext cx="18881623" cy="2378177"/>
            <a:chOff x="0" y="0"/>
            <a:chExt cx="4972938" cy="62635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972938" cy="626351"/>
            </a:xfrm>
            <a:custGeom>
              <a:avLst/>
              <a:gdLst/>
              <a:ahLst/>
              <a:cxnLst/>
              <a:rect r="r" b="b" t="t" l="l"/>
              <a:pathLst>
                <a:path h="626351" w="4972938">
                  <a:moveTo>
                    <a:pt x="0" y="0"/>
                  </a:moveTo>
                  <a:lnTo>
                    <a:pt x="4972938" y="0"/>
                  </a:lnTo>
                  <a:lnTo>
                    <a:pt x="4972938" y="626351"/>
                  </a:lnTo>
                  <a:lnTo>
                    <a:pt x="0" y="626351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972938" cy="6644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0986115" y="4305844"/>
            <a:ext cx="5241968" cy="4885185"/>
          </a:xfrm>
          <a:custGeom>
            <a:avLst/>
            <a:gdLst/>
            <a:ahLst/>
            <a:cxnLst/>
            <a:rect r="r" b="b" t="t" l="l"/>
            <a:pathLst>
              <a:path h="4885185" w="5241968">
                <a:moveTo>
                  <a:pt x="0" y="0"/>
                </a:moveTo>
                <a:lnTo>
                  <a:pt x="5241968" y="0"/>
                </a:lnTo>
                <a:lnTo>
                  <a:pt x="5241968" y="4885185"/>
                </a:lnTo>
                <a:lnTo>
                  <a:pt x="0" y="48851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964604" y="1314334"/>
            <a:ext cx="13893185" cy="162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Feedback Survey Time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605558" y="4130977"/>
            <a:ext cx="8893706" cy="46395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55"/>
              </a:lnSpc>
              <a:spcBef>
                <a:spcPct val="0"/>
              </a:spcBef>
            </a:pPr>
            <a:r>
              <a:rPr lang="en-US" b="true" sz="5325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Before you leave class today,</a:t>
            </a:r>
            <a:r>
              <a:rPr lang="en-US" sz="5325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please fill out the survey. Your input helps us improve the program and help future founders.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59419" y="1334525"/>
            <a:ext cx="4129148" cy="833337"/>
          </a:xfrm>
          <a:custGeom>
            <a:avLst/>
            <a:gdLst/>
            <a:ahLst/>
            <a:cxnLst/>
            <a:rect r="r" b="b" t="t" l="l"/>
            <a:pathLst>
              <a:path h="833337" w="4129148">
                <a:moveTo>
                  <a:pt x="0" y="0"/>
                </a:moveTo>
                <a:lnTo>
                  <a:pt x="4129148" y="0"/>
                </a:lnTo>
                <a:lnTo>
                  <a:pt x="4129148" y="833337"/>
                </a:lnTo>
                <a:lnTo>
                  <a:pt x="0" y="8333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59419" y="2981508"/>
            <a:ext cx="4216509" cy="5929249"/>
          </a:xfrm>
          <a:custGeom>
            <a:avLst/>
            <a:gdLst/>
            <a:ahLst/>
            <a:cxnLst/>
            <a:rect r="r" b="b" t="t" l="l"/>
            <a:pathLst>
              <a:path h="5929249" w="4216509">
                <a:moveTo>
                  <a:pt x="0" y="0"/>
                </a:moveTo>
                <a:lnTo>
                  <a:pt x="4216508" y="0"/>
                </a:lnTo>
                <a:lnTo>
                  <a:pt x="4216508" y="5929250"/>
                </a:lnTo>
                <a:lnTo>
                  <a:pt x="0" y="59292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3773" t="0" r="-58737" b="-9892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182949" y="847725"/>
            <a:ext cx="137604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community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6852247" y="3102528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995321" y="2876733"/>
            <a:ext cx="10535594" cy="18384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17"/>
              </a:lnSpc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Stay updated with your </a:t>
            </a:r>
          </a:p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cohort &amp; facilitator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995321" y="5038725"/>
            <a:ext cx="9217820" cy="18384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Learn, connect, and engage with members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6852247" y="5143500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995321" y="7005247"/>
            <a:ext cx="13502980" cy="9043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Access resources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6852247" y="7138321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49"/>
                </a:lnTo>
                <a:lnTo>
                  <a:pt x="0" y="7429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7595197" y="8322510"/>
            <a:ext cx="8838013" cy="5882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854"/>
              </a:lnSpc>
              <a:spcBef>
                <a:spcPct val="0"/>
              </a:spcBef>
            </a:pPr>
            <a:r>
              <a:rPr lang="en-US" b="true" sz="3467" i="true">
                <a:solidFill>
                  <a:srgbClr val="FFFFFF"/>
                </a:solidFill>
                <a:latin typeface="Galano Grotesque Alt Bold Italics"/>
                <a:ea typeface="Galano Grotesque Alt Bold Italics"/>
                <a:cs typeface="Galano Grotesque Alt Bold Italics"/>
                <a:sym typeface="Galano Grotesque Alt Bold Italics"/>
              </a:rPr>
              <a:t>*scan QR codes in book for access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09210" y="3064087"/>
            <a:ext cx="4974150" cy="5508554"/>
          </a:xfrm>
          <a:custGeom>
            <a:avLst/>
            <a:gdLst/>
            <a:ahLst/>
            <a:cxnLst/>
            <a:rect r="r" b="b" t="t" l="l"/>
            <a:pathLst>
              <a:path h="5508554" w="4974150">
                <a:moveTo>
                  <a:pt x="0" y="0"/>
                </a:moveTo>
                <a:lnTo>
                  <a:pt x="4974150" y="0"/>
                </a:lnTo>
                <a:lnTo>
                  <a:pt x="4974150" y="5508554"/>
                </a:lnTo>
                <a:lnTo>
                  <a:pt x="0" y="55085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069" t="0" r="0" b="-27705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377501" y="3736211"/>
            <a:ext cx="3105859" cy="2082153"/>
            <a:chOff x="0" y="0"/>
            <a:chExt cx="1212419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212419" cy="812800"/>
            </a:xfrm>
            <a:custGeom>
              <a:avLst/>
              <a:gdLst/>
              <a:ahLst/>
              <a:cxnLst/>
              <a:rect r="r" b="b" t="t" l="l"/>
              <a:pathLst>
                <a:path h="812800" w="1212419">
                  <a:moveTo>
                    <a:pt x="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1212419" y="203200"/>
                  </a:lnTo>
                  <a:lnTo>
                    <a:pt x="1212419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101600" y="127000"/>
              <a:ext cx="1110819" cy="482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1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7128847" y="3064087"/>
            <a:ext cx="2521176" cy="5465964"/>
          </a:xfrm>
          <a:custGeom>
            <a:avLst/>
            <a:gdLst/>
            <a:ahLst/>
            <a:cxnLst/>
            <a:rect r="r" b="b" t="t" l="l"/>
            <a:pathLst>
              <a:path h="5465964" w="2521176">
                <a:moveTo>
                  <a:pt x="0" y="0"/>
                </a:moveTo>
                <a:lnTo>
                  <a:pt x="2521175" y="0"/>
                </a:lnTo>
                <a:lnTo>
                  <a:pt x="2521175" y="5465964"/>
                </a:lnTo>
                <a:lnTo>
                  <a:pt x="0" y="54659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509210" y="847725"/>
            <a:ext cx="137604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resource library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379075" y="2959312"/>
            <a:ext cx="6880225" cy="5570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access chapter resources, interviews, and homework using the </a:t>
            </a: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QR codes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in your avante workbook.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584242" y="4373608"/>
            <a:ext cx="5476874" cy="721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904"/>
              </a:lnSpc>
              <a:spcBef>
                <a:spcPct val="0"/>
              </a:spcBef>
            </a:pPr>
            <a:r>
              <a:rPr lang="en-US" b="true" sz="4217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scan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82915" y="2895837"/>
            <a:ext cx="8571252" cy="5643897"/>
            <a:chOff x="0" y="0"/>
            <a:chExt cx="11428336" cy="752519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428336" cy="7525195"/>
            </a:xfrm>
            <a:custGeom>
              <a:avLst/>
              <a:gdLst/>
              <a:ahLst/>
              <a:cxnLst/>
              <a:rect r="r" b="b" t="t" l="l"/>
              <a:pathLst>
                <a:path h="7525195" w="11428336">
                  <a:moveTo>
                    <a:pt x="0" y="0"/>
                  </a:moveTo>
                  <a:lnTo>
                    <a:pt x="11428336" y="0"/>
                  </a:lnTo>
                  <a:lnTo>
                    <a:pt x="11428336" y="7525195"/>
                  </a:lnTo>
                  <a:lnTo>
                    <a:pt x="0" y="75251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 rot="0">
              <a:off x="499190" y="560401"/>
              <a:ext cx="3920001" cy="7558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118"/>
                </a:lnSpc>
              </a:pPr>
              <a:r>
                <a:rPr lang="en-US" b="true" sz="1986">
                  <a:solidFill>
                    <a:srgbClr val="03265B"/>
                  </a:solidFill>
                  <a:latin typeface="Galano Grotesque Alt Bold"/>
                  <a:ea typeface="Galano Grotesque Alt Bold"/>
                  <a:cs typeface="Galano Grotesque Alt Bold"/>
                  <a:sym typeface="Galano Grotesque Alt Bold"/>
                </a:rPr>
                <a:t>Business Model Canvas</a:t>
              </a:r>
            </a:p>
            <a:p>
              <a:pPr algn="r">
                <a:lnSpc>
                  <a:spcPts val="1499"/>
                </a:lnSpc>
              </a:pPr>
              <a:r>
                <a:rPr lang="en-US" sz="954" spc="15">
                  <a:solidFill>
                    <a:srgbClr val="03265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PROBLEM BEING</a:t>
              </a:r>
              <a:r>
                <a:rPr lang="en-US" b="true" sz="954" spc="15">
                  <a:solidFill>
                    <a:srgbClr val="03265B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4975986" y="404262"/>
              <a:ext cx="1005071" cy="1819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188"/>
                </a:lnSpc>
              </a:pPr>
              <a:r>
                <a:rPr lang="en-US" sz="848" spc="-6">
                  <a:solidFill>
                    <a:srgbClr val="03265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Startup Name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8330860" y="404262"/>
              <a:ext cx="341279" cy="1819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188"/>
                </a:lnSpc>
              </a:pPr>
              <a:r>
                <a:rPr lang="en-US" sz="848" spc="-6">
                  <a:solidFill>
                    <a:srgbClr val="03265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Date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9699531" y="404262"/>
              <a:ext cx="529951" cy="1819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188"/>
                </a:lnSpc>
              </a:pPr>
              <a:r>
                <a:rPr lang="en-US" sz="848" spc="-6">
                  <a:solidFill>
                    <a:srgbClr val="03265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Version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5184545" y="7261087"/>
              <a:ext cx="5921501" cy="8623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94"/>
                </a:lnSpc>
              </a:pPr>
              <a:r>
                <a:rPr lang="en-US" sz="424" spc="-3">
                  <a:solidFill>
                    <a:srgbClr val="03265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The Avante Canvas is adapted from the Business Model Canvas by Strategyzer.com and is licensed under the Creative Commons Attribution Share-Alike 3.0 Unported License.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567920" y="7215897"/>
              <a:ext cx="2021460" cy="1376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816"/>
                </a:lnSpc>
              </a:pPr>
              <a:r>
                <a:rPr lang="en-US" sz="583" spc="-4">
                  <a:solidFill>
                    <a:srgbClr val="03265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© 2025 FoundersForge | All Rights Reserved.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697037" y="1678102"/>
              <a:ext cx="604345" cy="10513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1"/>
                </a:lnSpc>
              </a:pPr>
              <a:r>
                <a:rPr lang="en-US" sz="477" spc="-3">
                  <a:solidFill>
                    <a:srgbClr val="03265B">
                      <a:alpha val="8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Name Age Gender Pain Points Behaviors Goals How to interact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697037" y="2941541"/>
              <a:ext cx="604345" cy="10513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1"/>
                </a:lnSpc>
              </a:pPr>
              <a:r>
                <a:rPr lang="en-US" sz="477" spc="-3">
                  <a:solidFill>
                    <a:srgbClr val="03265B">
                      <a:alpha val="8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Name Age Gender Pain Points Behaviors Goals How to interact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697037" y="4204981"/>
              <a:ext cx="604345" cy="10513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1"/>
                </a:lnSpc>
              </a:pPr>
              <a:r>
                <a:rPr lang="en-US" sz="477" spc="-3">
                  <a:solidFill>
                    <a:srgbClr val="03265B">
                      <a:alpha val="8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Name Age Gender Pain Points Behaviors Goals How to interact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707924" y="1103173"/>
              <a:ext cx="1801681" cy="4857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36"/>
                </a:lnSpc>
              </a:pPr>
              <a:r>
                <a:rPr lang="en-US" b="true" sz="954" spc="9">
                  <a:solidFill>
                    <a:srgbClr val="03265B">
                      <a:alpha val="60000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CUSTOMERS</a:t>
              </a:r>
            </a:p>
            <a:p>
              <a:pPr algn="ctr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List at least 3 of your customer personas or categories of customers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770363" y="5666423"/>
              <a:ext cx="2357645" cy="4466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336"/>
                </a:lnSpc>
              </a:pPr>
              <a:r>
                <a:rPr lang="en-US" b="true" sz="954" spc="4">
                  <a:solidFill>
                    <a:srgbClr val="03265B">
                      <a:alpha val="60000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STARTUP COSTS</a:t>
              </a:r>
            </a:p>
            <a:p>
              <a:pPr algn="l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List the costs or categories of costs your business will require. Don’t forget to include the Founders time!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2804291" y="3376498"/>
              <a:ext cx="1800298" cy="4829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36"/>
                </a:lnSpc>
              </a:pPr>
              <a:r>
                <a:rPr lang="en-US" b="true" sz="954" spc="5">
                  <a:solidFill>
                    <a:srgbClr val="03265B">
                      <a:alpha val="60000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VALUE PROVIDED</a:t>
              </a:r>
            </a:p>
            <a:p>
              <a:pPr algn="ctr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What is the value to the customer? What do they gain by solving the problem?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2862094" y="1316249"/>
              <a:ext cx="1682292" cy="5560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45"/>
                </a:lnSpc>
              </a:pPr>
              <a:r>
                <a:rPr lang="en-US" b="true" sz="954" spc="-3">
                  <a:solidFill>
                    <a:srgbClr val="03265B">
                      <a:alpha val="60000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SOLVED</a:t>
              </a:r>
            </a:p>
            <a:p>
              <a:pPr algn="ctr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List the problem being solved for your customers. This should be a short and succinct description of the problem.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5302254" y="1103164"/>
              <a:ext cx="976343" cy="2092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336"/>
                </a:lnSpc>
              </a:pPr>
              <a:r>
                <a:rPr lang="en-US" sz="954" spc="14">
                  <a:solidFill>
                    <a:srgbClr val="03265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SOLUTION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7012707" y="3376498"/>
              <a:ext cx="1769505" cy="5906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36"/>
                </a:lnSpc>
              </a:pPr>
              <a:r>
                <a:rPr lang="en-US" b="true" sz="954" spc="14">
                  <a:solidFill>
                    <a:srgbClr val="03265B">
                      <a:alpha val="60000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DISTRIBUTION</a:t>
              </a:r>
            </a:p>
            <a:p>
              <a:pPr algn="ctr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What is the distribution model of the business and what channels exist to get your products to the customer?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7067070" y="1103164"/>
              <a:ext cx="1674046" cy="5935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36"/>
                </a:lnSpc>
              </a:pPr>
              <a:r>
                <a:rPr lang="en-US" b="true" sz="954" spc="2">
                  <a:solidFill>
                    <a:srgbClr val="03265B">
                      <a:alpha val="60000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ALTERNATIVES</a:t>
              </a:r>
            </a:p>
            <a:p>
              <a:pPr algn="ctr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How is the customer currently solving the problem? If competition exists, list them in this section.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6023769" y="5666423"/>
              <a:ext cx="3797980" cy="4466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336"/>
                </a:lnSpc>
              </a:pPr>
              <a:r>
                <a:rPr lang="en-US" b="true" sz="954" spc="12">
                  <a:solidFill>
                    <a:srgbClr val="03265B">
                      <a:alpha val="60000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PRICING STRATEGY AND REVENUE STREAMS</a:t>
              </a:r>
            </a:p>
            <a:p>
              <a:pPr algn="l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List the primary and alternative pricing strategies. Then list the expected revenue streams for your business. 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9416892" y="1122214"/>
              <a:ext cx="1193042" cy="1877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145"/>
                </a:lnSpc>
              </a:pPr>
              <a:r>
                <a:rPr lang="en-US" sz="954" spc="16">
                  <a:solidFill>
                    <a:srgbClr val="03265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NETWORK OF 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9102606" y="1316240"/>
              <a:ext cx="1812200" cy="77162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45"/>
                </a:lnSpc>
              </a:pPr>
              <a:r>
                <a:rPr lang="en-US" b="true" sz="954" spc="11">
                  <a:solidFill>
                    <a:srgbClr val="03265B">
                      <a:alpha val="60000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SUPPORT</a:t>
              </a:r>
            </a:p>
            <a:p>
              <a:pPr algn="ctr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Who in your network will support your business’ success? (i.e. your local Amplify program, SBDCs, local main street program, local entrepreneur centers, friends, family, etc.)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4986900" y="1372776"/>
              <a:ext cx="1636023" cy="2155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Describe your Startup’s offering. This should directly solve the problem 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5553796" y="1588361"/>
              <a:ext cx="457200" cy="1077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described.</a:t>
              </a: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682915" y="847725"/>
            <a:ext cx="137604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business model canvas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786506" y="2791062"/>
            <a:ext cx="6472794" cy="3704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Continue to fill out your business model canvas each week.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4527665" y="8930839"/>
            <a:ext cx="9232669" cy="5882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854"/>
              </a:lnSpc>
              <a:spcBef>
                <a:spcPct val="0"/>
              </a:spcBef>
            </a:pPr>
            <a:r>
              <a:rPr lang="en-US" b="true" sz="3467" i="true">
                <a:solidFill>
                  <a:srgbClr val="FFFFFF"/>
                </a:solidFill>
                <a:latin typeface="Galano Grotesque Alt Bold Italics"/>
                <a:ea typeface="Galano Grotesque Alt Bold Italics"/>
                <a:cs typeface="Galano Grotesque Alt Bold Italics"/>
                <a:sym typeface="Galano Grotesque Alt Bold Italics"/>
              </a:rPr>
              <a:t>*scan QR codes in book for digital version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196120" y="4930122"/>
            <a:ext cx="3114263" cy="2853443"/>
          </a:xfrm>
          <a:custGeom>
            <a:avLst/>
            <a:gdLst/>
            <a:ahLst/>
            <a:cxnLst/>
            <a:rect r="r" b="b" t="t" l="l"/>
            <a:pathLst>
              <a:path h="2853443" w="3114263">
                <a:moveTo>
                  <a:pt x="0" y="0"/>
                </a:moveTo>
                <a:lnTo>
                  <a:pt x="3114263" y="0"/>
                </a:lnTo>
                <a:lnTo>
                  <a:pt x="3114263" y="2853443"/>
                </a:lnTo>
                <a:lnTo>
                  <a:pt x="0" y="28534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77617" y="2740348"/>
            <a:ext cx="137604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victories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&amp; roadblocks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884220" y="1691301"/>
            <a:ext cx="6528923" cy="829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53"/>
              </a:lnSpc>
              <a:spcBef>
                <a:spcPct val="0"/>
              </a:spcBef>
            </a:pPr>
            <a:r>
              <a:rPr lang="en-US" b="true" sz="4823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share: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978148" y="4752774"/>
            <a:ext cx="10600227" cy="4050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10"/>
              </a:lnSpc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Any </a:t>
            </a:r>
            <a:r>
              <a:rPr lang="en-US" sz="5298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wins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or </a:t>
            </a:r>
            <a:r>
              <a:rPr lang="en-US" sz="5298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obstacles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you’d like to share with the cohort?</a:t>
            </a:r>
          </a:p>
          <a:p>
            <a:pPr algn="l">
              <a:lnSpc>
                <a:spcPts val="6410"/>
              </a:lnSpc>
            </a:pPr>
          </a:p>
          <a:p>
            <a:pPr algn="l" marL="0" indent="0" lvl="0">
              <a:lnSpc>
                <a:spcPts val="6410"/>
              </a:lnSpc>
            </a:pP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ex. found a problem with my business model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034890" y="2602952"/>
            <a:ext cx="137604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homework 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review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035420" y="1796556"/>
            <a:ext cx="6528923" cy="829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53"/>
              </a:lnSpc>
              <a:spcBef>
                <a:spcPct val="0"/>
              </a:spcBef>
            </a:pPr>
            <a:r>
              <a:rPr lang="en-US" b="true" sz="4823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share: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541746" y="4602036"/>
            <a:ext cx="14896526" cy="4050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143874" indent="-571937" lvl="1">
              <a:lnSpc>
                <a:spcPts val="6410"/>
              </a:lnSpc>
              <a:buFont typeface="Arial"/>
              <a:buChar char="•"/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Did you build any projections?</a:t>
            </a:r>
          </a:p>
          <a:p>
            <a:pPr algn="l" marL="1143874" indent="-571937" lvl="1">
              <a:lnSpc>
                <a:spcPts val="6410"/>
              </a:lnSpc>
              <a:buFont typeface="Arial"/>
              <a:buChar char="•"/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Did you find a break-even point for your business?</a:t>
            </a:r>
          </a:p>
          <a:p>
            <a:pPr algn="l" marL="1143874" indent="-571937" lvl="1">
              <a:lnSpc>
                <a:spcPts val="6410"/>
              </a:lnSpc>
              <a:buFont typeface="Arial"/>
              <a:buChar char="•"/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Did you talk to new customers?</a:t>
            </a:r>
          </a:p>
          <a:p>
            <a:pPr algn="l">
              <a:lnSpc>
                <a:spcPts val="6410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DAG0k-Rbkzc</dc:identifier>
  <dcterms:modified xsi:type="dcterms:W3CDTF">2011-08-01T06:04:30Z</dcterms:modified>
  <cp:revision>1</cp:revision>
  <dc:title>CA Week 6</dc:title>
</cp:coreProperties>
</file>