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6858000" cy="9144000"/>
  <p:embeddedFontLst>
    <p:embeddedFont>
      <p:font typeface="Galano Grotesque Alt Bold" charset="1" panose="00000800000000000000"/>
      <p:regular r:id="rId41"/>
    </p:embeddedFont>
    <p:embeddedFont>
      <p:font typeface="Galano Grotesque Alt" charset="1" panose="00000500000000000000"/>
      <p:regular r:id="rId42"/>
    </p:embeddedFont>
    <p:embeddedFont>
      <p:font typeface="Galano Grotesque Alt Bold Italics" charset="1" panose="00000800000000000000"/>
      <p:regular r:id="rId43"/>
    </p:embeddedFont>
    <p:embeddedFont>
      <p:font typeface="Montserrat" charset="1" panose="00000500000000000000"/>
      <p:regular r:id="rId44"/>
    </p:embeddedFont>
    <p:embeddedFont>
      <p:font typeface="Montserrat Bold" charset="1" panose="0000060000000000000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5.pn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52103" y="3957228"/>
            <a:ext cx="11859330" cy="2393428"/>
          </a:xfrm>
          <a:custGeom>
            <a:avLst/>
            <a:gdLst/>
            <a:ahLst/>
            <a:cxnLst/>
            <a:rect r="r" b="b" t="t" l="l"/>
            <a:pathLst>
              <a:path h="2393428" w="11859330">
                <a:moveTo>
                  <a:pt x="0" y="0"/>
                </a:moveTo>
                <a:lnTo>
                  <a:pt x="11859330" y="0"/>
                </a:lnTo>
                <a:lnTo>
                  <a:pt x="11859330" y="2393428"/>
                </a:lnTo>
                <a:lnTo>
                  <a:pt x="0" y="2393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59245" y="3028507"/>
            <a:ext cx="4954605" cy="1173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5"/>
              </a:lnSpc>
              <a:spcBef>
                <a:spcPct val="0"/>
              </a:spcBef>
            </a:pPr>
            <a:r>
              <a:rPr lang="en-US" b="true" sz="686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welcome 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065093" y="6367615"/>
            <a:ext cx="1898910" cy="757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02"/>
              </a:lnSpc>
              <a:spcBef>
                <a:spcPct val="0"/>
              </a:spcBef>
            </a:pPr>
            <a:r>
              <a:rPr lang="en-US" b="true" sz="443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week 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4240032"/>
            <a:ext cx="14484350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startup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financials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87112" y="2139962"/>
            <a:ext cx="13760450" cy="123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2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reality of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finances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87112" y="3687398"/>
            <a:ext cx="15513776" cy="557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Ignoring your numbers is like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driving cross-country without a map.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You might end up somewhere, but there’s a good chance you’ll take a wrong turn or run out of gas before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reaching your destination.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87112" y="2152662"/>
            <a:ext cx="13760450" cy="123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2"/>
              </a:lnSpc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continued...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87112" y="3687398"/>
            <a:ext cx="15513776" cy="4637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Financials can be overwhelming at first, but they are critical to your business’s survival.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We’ll start with the basics: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P&amp;L, Balance Sheet, and cash flow statement.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87112" y="2921000"/>
            <a:ext cx="7394507" cy="5274637"/>
          </a:xfrm>
          <a:custGeom>
            <a:avLst/>
            <a:gdLst/>
            <a:ahLst/>
            <a:cxnLst/>
            <a:rect r="r" b="b" t="t" l="l"/>
            <a:pathLst>
              <a:path h="5274637" w="7394507">
                <a:moveTo>
                  <a:pt x="0" y="0"/>
                </a:moveTo>
                <a:lnTo>
                  <a:pt x="7394507" y="0"/>
                </a:lnTo>
                <a:lnTo>
                  <a:pt x="7394507" y="5274637"/>
                </a:lnTo>
                <a:lnTo>
                  <a:pt x="0" y="5274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21403" y="2921000"/>
            <a:ext cx="6533792" cy="6224063"/>
          </a:xfrm>
          <a:custGeom>
            <a:avLst/>
            <a:gdLst/>
            <a:ahLst/>
            <a:cxnLst/>
            <a:rect r="r" b="b" t="t" l="l"/>
            <a:pathLst>
              <a:path h="6224063" w="6533792">
                <a:moveTo>
                  <a:pt x="0" y="0"/>
                </a:moveTo>
                <a:lnTo>
                  <a:pt x="6533792" y="0"/>
                </a:lnTo>
                <a:lnTo>
                  <a:pt x="6533792" y="6224063"/>
                </a:lnTo>
                <a:lnTo>
                  <a:pt x="0" y="6224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31125" y="8413357"/>
            <a:ext cx="4714347" cy="1463412"/>
          </a:xfrm>
          <a:custGeom>
            <a:avLst/>
            <a:gdLst/>
            <a:ahLst/>
            <a:cxnLst/>
            <a:rect r="r" b="b" t="t" l="l"/>
            <a:pathLst>
              <a:path h="1463412" w="4714347">
                <a:moveTo>
                  <a:pt x="0" y="0"/>
                </a:moveTo>
                <a:lnTo>
                  <a:pt x="4714347" y="0"/>
                </a:lnTo>
                <a:lnTo>
                  <a:pt x="4714347" y="1463412"/>
                </a:lnTo>
                <a:lnTo>
                  <a:pt x="0" y="14634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87112" y="1190625"/>
            <a:ext cx="14789014" cy="971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67"/>
              </a:lnSpc>
            </a:pPr>
            <a:r>
              <a:rPr lang="en-US" b="true" sz="749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profit</a:t>
            </a:r>
            <a:r>
              <a:rPr lang="en-US" b="true" sz="749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and </a:t>
            </a:r>
            <a:r>
              <a:rPr lang="en-US" b="true" sz="7492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loss</a:t>
            </a:r>
            <a:r>
              <a:rPr lang="en-US" b="true" sz="749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statement (P&amp;L)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6962" y="3288348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8712" y="6090266"/>
            <a:ext cx="919450" cy="795742"/>
          </a:xfrm>
          <a:custGeom>
            <a:avLst/>
            <a:gdLst/>
            <a:ahLst/>
            <a:cxnLst/>
            <a:rect r="r" b="b" t="t" l="l"/>
            <a:pathLst>
              <a:path h="795742" w="919450">
                <a:moveTo>
                  <a:pt x="0" y="0"/>
                </a:moveTo>
                <a:lnTo>
                  <a:pt x="919450" y="0"/>
                </a:lnTo>
                <a:lnTo>
                  <a:pt x="919450" y="795742"/>
                </a:lnTo>
                <a:lnTo>
                  <a:pt x="0" y="795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550916" y="1204269"/>
            <a:ext cx="15517925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things to consider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631712" y="3183573"/>
            <a:ext cx="13697676" cy="6504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If the net profit is </a:t>
            </a:r>
            <a:r>
              <a:rPr lang="en-US" b="true" sz="5298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positive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 the business is making mon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y.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If i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 i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 </a:t>
            </a:r>
            <a:r>
              <a:rPr lang="en-US" b="true" sz="5298" strike="noStrike" u="none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negative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,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the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n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 i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</a:t>
            </a: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losing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money, and the Founder needs to address costs.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87112" y="2425712"/>
            <a:ext cx="15445373" cy="1151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520"/>
              </a:lnSpc>
            </a:pPr>
            <a:r>
              <a:rPr lang="en-US" b="true" sz="878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cogs</a:t>
            </a:r>
            <a:r>
              <a:rPr lang="en-US" b="true" sz="878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&amp; operating expenses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87112" y="3941398"/>
            <a:ext cx="15513776" cy="3704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These metrics help founders fully understand the costs of running a business. If a business isn’t profitable—it’s time to adjust pricing or reduce costs/expenses.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2262" y="3074136"/>
            <a:ext cx="7553492" cy="5481918"/>
          </a:xfrm>
          <a:custGeom>
            <a:avLst/>
            <a:gdLst/>
            <a:ahLst/>
            <a:cxnLst/>
            <a:rect r="r" b="b" t="t" l="l"/>
            <a:pathLst>
              <a:path h="5481918" w="7553492">
                <a:moveTo>
                  <a:pt x="0" y="0"/>
                </a:moveTo>
                <a:lnTo>
                  <a:pt x="7553492" y="0"/>
                </a:lnTo>
                <a:lnTo>
                  <a:pt x="7553492" y="5481919"/>
                </a:lnTo>
                <a:lnTo>
                  <a:pt x="0" y="54819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47708" y="3074136"/>
            <a:ext cx="8288030" cy="5481918"/>
          </a:xfrm>
          <a:custGeom>
            <a:avLst/>
            <a:gdLst/>
            <a:ahLst/>
            <a:cxnLst/>
            <a:rect r="r" b="b" t="t" l="l"/>
            <a:pathLst>
              <a:path h="5481918" w="8288030">
                <a:moveTo>
                  <a:pt x="0" y="0"/>
                </a:moveTo>
                <a:lnTo>
                  <a:pt x="8288030" y="0"/>
                </a:lnTo>
                <a:lnTo>
                  <a:pt x="8288030" y="5481919"/>
                </a:lnTo>
                <a:lnTo>
                  <a:pt x="0" y="54819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208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56694" y="8070724"/>
            <a:ext cx="2791395" cy="866495"/>
          </a:xfrm>
          <a:custGeom>
            <a:avLst/>
            <a:gdLst/>
            <a:ahLst/>
            <a:cxnLst/>
            <a:rect r="r" b="b" t="t" l="l"/>
            <a:pathLst>
              <a:path h="866495" w="2791395">
                <a:moveTo>
                  <a:pt x="0" y="0"/>
                </a:moveTo>
                <a:lnTo>
                  <a:pt x="2791395" y="0"/>
                </a:lnTo>
                <a:lnTo>
                  <a:pt x="2791395" y="866496"/>
                </a:lnTo>
                <a:lnTo>
                  <a:pt x="0" y="866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6389" y="1606999"/>
            <a:ext cx="15235223" cy="937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87"/>
              </a:lnSpc>
            </a:pPr>
            <a:r>
              <a:rPr lang="en-US" b="true" sz="730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understanding the</a:t>
            </a:r>
            <a:r>
              <a:rPr lang="en-US" b="true" sz="730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balance sheet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467905" y="7990849"/>
            <a:ext cx="2791395" cy="866495"/>
          </a:xfrm>
          <a:custGeom>
            <a:avLst/>
            <a:gdLst/>
            <a:ahLst/>
            <a:cxnLst/>
            <a:rect r="r" b="b" t="t" l="l"/>
            <a:pathLst>
              <a:path h="866495" w="2791395">
                <a:moveTo>
                  <a:pt x="0" y="0"/>
                </a:moveTo>
                <a:lnTo>
                  <a:pt x="2791395" y="0"/>
                </a:lnTo>
                <a:lnTo>
                  <a:pt x="2791395" y="866496"/>
                </a:lnTo>
                <a:lnTo>
                  <a:pt x="0" y="866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>
            <a:off x="8848089" y="8799144"/>
            <a:ext cx="5563408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arrow" len="sm" w="med"/>
            <a:tailEnd type="arrow" len="sm" w="med"/>
          </a:ln>
        </p:spPr>
      </p:sp>
      <p:sp>
        <p:nvSpPr>
          <p:cNvPr name="TextBox 10" id="10"/>
          <p:cNvSpPr txBox="true"/>
          <p:nvPr/>
        </p:nvSpPr>
        <p:spPr>
          <a:xfrm rot="0">
            <a:off x="9469897" y="9143095"/>
            <a:ext cx="5672222" cy="355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38"/>
              </a:lnSpc>
            </a:pPr>
            <a:r>
              <a:rPr lang="en-US" b="true" sz="2720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these should be balanced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45524" y="1119140"/>
            <a:ext cx="15445373" cy="1151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520"/>
              </a:lnSpc>
            </a:pPr>
            <a:r>
              <a:rPr lang="en-US" b="true" sz="8783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balance sheet terms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51522" y="2503480"/>
            <a:ext cx="7398476" cy="675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7"/>
              </a:lnSpc>
            </a:pPr>
            <a:r>
              <a:rPr lang="en-US" sz="4812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Current Asset:</a:t>
            </a:r>
            <a:r>
              <a:rPr lang="en-US" sz="4812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sz="48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short-term resources that can be turned into cash within a year.</a:t>
            </a:r>
          </a:p>
          <a:p>
            <a:pPr algn="l" marL="0" indent="0" lvl="0">
              <a:lnSpc>
                <a:spcPts val="6737"/>
              </a:lnSpc>
              <a:spcBef>
                <a:spcPct val="0"/>
              </a:spcBef>
            </a:pPr>
            <a:r>
              <a:rPr lang="en-US" b="true" sz="4812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Fixed Assets:</a:t>
            </a:r>
            <a:r>
              <a:rPr lang="en-US" b="true" sz="481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sz="48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These are long-term investments the business needs to operate.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260402" y="2503424"/>
            <a:ext cx="8085873" cy="675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3"/>
              </a:lnSpc>
              <a:spcBef>
                <a:spcPct val="0"/>
              </a:spcBef>
            </a:pPr>
            <a:r>
              <a:rPr lang="en-US" b="true" sz="480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liabilities:</a:t>
            </a:r>
            <a:r>
              <a:rPr lang="en-US" sz="480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financial obligations that a business must pay, either in short or long term.</a:t>
            </a:r>
          </a:p>
          <a:p>
            <a:pPr algn="l">
              <a:lnSpc>
                <a:spcPts val="6733"/>
              </a:lnSpc>
              <a:spcBef>
                <a:spcPct val="0"/>
              </a:spcBef>
            </a:pPr>
            <a:r>
              <a:rPr lang="en-US" b="true" sz="480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Equity:</a:t>
            </a:r>
            <a:r>
              <a:rPr lang="en-US" sz="4809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The ownership value of a business after liabilities are deducted from assets.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87112" y="1481279"/>
            <a:ext cx="15445373" cy="1151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520"/>
              </a:lnSpc>
            </a:pPr>
            <a:r>
              <a:rPr lang="en-US" b="true" sz="878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balance sheet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87112" y="2864976"/>
            <a:ext cx="15225503" cy="6664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6"/>
              </a:lnSpc>
            </a:pPr>
            <a:r>
              <a:rPr lang="en-US" sz="422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 Balance Sheet follows a simple accounting equation:</a:t>
            </a:r>
            <a:r>
              <a:rPr lang="en-US" sz="422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sz="4226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Assets = Liabilities + Equity</a:t>
            </a:r>
          </a:p>
          <a:p>
            <a:pPr algn="l">
              <a:lnSpc>
                <a:spcPts val="5916"/>
              </a:lnSpc>
            </a:pPr>
          </a:p>
          <a:p>
            <a:pPr algn="l">
              <a:lnSpc>
                <a:spcPts val="5916"/>
              </a:lnSpc>
            </a:pPr>
            <a:r>
              <a:rPr lang="en-US" sz="422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This equation ensures that everything that a business owns (assets) is either:</a:t>
            </a:r>
          </a:p>
          <a:p>
            <a:pPr algn="l">
              <a:lnSpc>
                <a:spcPts val="5916"/>
              </a:lnSpc>
            </a:pPr>
          </a:p>
          <a:p>
            <a:pPr algn="l">
              <a:lnSpc>
                <a:spcPts val="5916"/>
              </a:lnSpc>
            </a:pPr>
            <a:r>
              <a:rPr lang="en-US" sz="422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1. Funded by borrowing money (liabilities) or</a:t>
            </a:r>
          </a:p>
          <a:p>
            <a:pPr algn="l">
              <a:lnSpc>
                <a:spcPts val="5916"/>
              </a:lnSpc>
            </a:pPr>
            <a:r>
              <a:rPr lang="en-US" sz="422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2. Funded by the owner’s or investor’s money (equity)</a:t>
            </a:r>
          </a:p>
          <a:p>
            <a:pPr algn="l" marL="0" indent="0" lvl="0">
              <a:lnSpc>
                <a:spcPts val="591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84826" y="3546823"/>
            <a:ext cx="13667606" cy="5137896"/>
          </a:xfrm>
          <a:custGeom>
            <a:avLst/>
            <a:gdLst/>
            <a:ahLst/>
            <a:cxnLst/>
            <a:rect r="r" b="b" t="t" l="l"/>
            <a:pathLst>
              <a:path h="5137896" w="13667606">
                <a:moveTo>
                  <a:pt x="0" y="0"/>
                </a:moveTo>
                <a:lnTo>
                  <a:pt x="13667606" y="0"/>
                </a:lnTo>
                <a:lnTo>
                  <a:pt x="13667606" y="5137896"/>
                </a:lnTo>
                <a:lnTo>
                  <a:pt x="0" y="5137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434727" y="1783256"/>
            <a:ext cx="15445373" cy="1151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520"/>
              </a:lnSpc>
            </a:pPr>
            <a:r>
              <a:rPr lang="en-US" b="true" sz="878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cash flow statement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4717" y="-145389"/>
            <a:ext cx="18675145" cy="10755261"/>
            <a:chOff x="0" y="0"/>
            <a:chExt cx="4918557" cy="28326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18557" cy="2832661"/>
            </a:xfrm>
            <a:custGeom>
              <a:avLst/>
              <a:gdLst/>
              <a:ahLst/>
              <a:cxnLst/>
              <a:rect r="r" b="b" t="t" l="l"/>
              <a:pathLst>
                <a:path h="2832661" w="4918557">
                  <a:moveTo>
                    <a:pt x="21142" y="0"/>
                  </a:moveTo>
                  <a:lnTo>
                    <a:pt x="4897414" y="0"/>
                  </a:lnTo>
                  <a:cubicBezTo>
                    <a:pt x="4903022" y="0"/>
                    <a:pt x="4908399" y="2227"/>
                    <a:pt x="4912364" y="6192"/>
                  </a:cubicBezTo>
                  <a:cubicBezTo>
                    <a:pt x="4916329" y="10157"/>
                    <a:pt x="4918557" y="15535"/>
                    <a:pt x="4918557" y="21142"/>
                  </a:cubicBezTo>
                  <a:lnTo>
                    <a:pt x="4918557" y="2811519"/>
                  </a:lnTo>
                  <a:cubicBezTo>
                    <a:pt x="4918557" y="2817126"/>
                    <a:pt x="4916329" y="2822504"/>
                    <a:pt x="4912364" y="2826469"/>
                  </a:cubicBezTo>
                  <a:cubicBezTo>
                    <a:pt x="4908399" y="2830434"/>
                    <a:pt x="4903022" y="2832661"/>
                    <a:pt x="4897414" y="2832661"/>
                  </a:cubicBezTo>
                  <a:lnTo>
                    <a:pt x="21142" y="2832661"/>
                  </a:lnTo>
                  <a:cubicBezTo>
                    <a:pt x="15535" y="2832661"/>
                    <a:pt x="10157" y="2830434"/>
                    <a:pt x="6192" y="2826469"/>
                  </a:cubicBezTo>
                  <a:cubicBezTo>
                    <a:pt x="2227" y="2822504"/>
                    <a:pt x="0" y="2817126"/>
                    <a:pt x="0" y="2811519"/>
                  </a:cubicBezTo>
                  <a:lnTo>
                    <a:pt x="0" y="21142"/>
                  </a:lnTo>
                  <a:cubicBezTo>
                    <a:pt x="0" y="15535"/>
                    <a:pt x="2227" y="10157"/>
                    <a:pt x="6192" y="6192"/>
                  </a:cubicBezTo>
                  <a:cubicBezTo>
                    <a:pt x="10157" y="2227"/>
                    <a:pt x="15535" y="0"/>
                    <a:pt x="21142" y="0"/>
                  </a:cubicBezTo>
                  <a:close/>
                </a:path>
              </a:pathLst>
            </a:custGeom>
            <a:solidFill>
              <a:srgbClr val="03265B">
                <a:alpha val="8862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918557" cy="2908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22631" y="2299877"/>
            <a:ext cx="13760450" cy="259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56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financials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&amp;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funding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your startup 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504366" y="5067300"/>
            <a:ext cx="11583581" cy="3014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We’ll focus on the importance of understanding your business finances and what key metrics to measure your company by.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8169" y="3656145"/>
            <a:ext cx="7498599" cy="2105667"/>
          </a:xfrm>
          <a:custGeom>
            <a:avLst/>
            <a:gdLst/>
            <a:ahLst/>
            <a:cxnLst/>
            <a:rect r="r" b="b" t="t" l="l"/>
            <a:pathLst>
              <a:path h="2105667" w="7498599">
                <a:moveTo>
                  <a:pt x="0" y="0"/>
                </a:moveTo>
                <a:lnTo>
                  <a:pt x="7498598" y="0"/>
                </a:lnTo>
                <a:lnTo>
                  <a:pt x="7498598" y="2105667"/>
                </a:lnTo>
                <a:lnTo>
                  <a:pt x="0" y="21056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28169" y="5909851"/>
            <a:ext cx="7498599" cy="1717220"/>
          </a:xfrm>
          <a:custGeom>
            <a:avLst/>
            <a:gdLst/>
            <a:ahLst/>
            <a:cxnLst/>
            <a:rect r="r" b="b" t="t" l="l"/>
            <a:pathLst>
              <a:path h="1717220" w="7498599">
                <a:moveTo>
                  <a:pt x="0" y="0"/>
                </a:moveTo>
                <a:lnTo>
                  <a:pt x="7498598" y="0"/>
                </a:lnTo>
                <a:lnTo>
                  <a:pt x="7498598" y="1717219"/>
                </a:lnTo>
                <a:lnTo>
                  <a:pt x="0" y="1717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231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40016" y="3656145"/>
            <a:ext cx="8219815" cy="3970925"/>
          </a:xfrm>
          <a:custGeom>
            <a:avLst/>
            <a:gdLst/>
            <a:ahLst/>
            <a:cxnLst/>
            <a:rect r="r" b="b" t="t" l="l"/>
            <a:pathLst>
              <a:path h="3970925" w="8219815">
                <a:moveTo>
                  <a:pt x="0" y="0"/>
                </a:moveTo>
                <a:lnTo>
                  <a:pt x="8219815" y="0"/>
                </a:lnTo>
                <a:lnTo>
                  <a:pt x="8219815" y="3970925"/>
                </a:lnTo>
                <a:lnTo>
                  <a:pt x="0" y="3970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5535377">
            <a:off x="13907675" y="7601285"/>
            <a:ext cx="1270945" cy="1966646"/>
          </a:xfrm>
          <a:custGeom>
            <a:avLst/>
            <a:gdLst/>
            <a:ahLst/>
            <a:cxnLst/>
            <a:rect r="r" b="b" t="t" l="l"/>
            <a:pathLst>
              <a:path h="1966646" w="1270945">
                <a:moveTo>
                  <a:pt x="1270945" y="0"/>
                </a:moveTo>
                <a:lnTo>
                  <a:pt x="0" y="0"/>
                </a:lnTo>
                <a:lnTo>
                  <a:pt x="0" y="1966645"/>
                </a:lnTo>
                <a:lnTo>
                  <a:pt x="1270945" y="1966645"/>
                </a:lnTo>
                <a:lnTo>
                  <a:pt x="12709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08000" y="1868601"/>
            <a:ext cx="14254060" cy="934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08"/>
              </a:lnSpc>
            </a:pPr>
            <a:r>
              <a:rPr lang="en-US" b="true" sz="7225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investing &amp; financing activities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596723" y="7889274"/>
            <a:ext cx="7259613" cy="482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69"/>
              </a:lnSpc>
            </a:pPr>
            <a:r>
              <a:rPr lang="en-US" b="true" sz="3679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summary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1641501"/>
            <a:ext cx="15548838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why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cash flow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matters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01825" y="3485142"/>
            <a:ext cx="14484350" cy="1837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If a business has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5298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positive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operating cash flow, it likely has a healthy foundation.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01825" y="5693972"/>
            <a:ext cx="14484350" cy="2770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If a business has a </a:t>
            </a:r>
            <a:r>
              <a:rPr lang="en-US" b="true" sz="5298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consistently negative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operating cash flow, it likely will struggle to survive.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10462" y="1923369"/>
            <a:ext cx="15548838" cy="1360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125"/>
              </a:lnSpc>
              <a:spcBef>
                <a:spcPct val="0"/>
              </a:spcBef>
            </a:pPr>
            <a:r>
              <a:rPr lang="en-US" b="true" sz="794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</a:t>
            </a:r>
            <a:r>
              <a:rPr lang="en-US" b="true" sz="794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questions </a:t>
            </a:r>
            <a:r>
              <a:rPr lang="en-US" b="true" sz="794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 you have?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10462" y="3553757"/>
            <a:ext cx="14484350" cy="557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Were the financial reports as hard to understand as first expected? </a:t>
            </a:r>
          </a:p>
          <a:p>
            <a:pPr algn="l">
              <a:lnSpc>
                <a:spcPts val="7417"/>
              </a:lnSpc>
            </a:pP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Before reading this, were the business financials as important to you as they should be?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10462" y="1238868"/>
            <a:ext cx="1440859" cy="723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8"/>
              </a:lnSpc>
              <a:spcBef>
                <a:spcPct val="0"/>
              </a:spcBef>
            </a:pPr>
            <a:r>
              <a:rPr lang="en-US" b="true" sz="41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50347" y="1782490"/>
            <a:ext cx="14302258" cy="1246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233"/>
              </a:lnSpc>
              <a:spcBef>
                <a:spcPct val="0"/>
              </a:spcBef>
            </a:pPr>
            <a:r>
              <a:rPr lang="en-US" b="true" sz="730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break-even analysis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50347" y="3306902"/>
            <a:ext cx="14484350" cy="903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is it?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53304" y="4413912"/>
            <a:ext cx="14484350" cy="4637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 Break-Even Analysis is a financial calculation that determines the point at which a business’s revenue equals its total costs.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31646" y="2612630"/>
            <a:ext cx="14638127" cy="1144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53"/>
              </a:lnSpc>
              <a:spcBef>
                <a:spcPct val="0"/>
              </a:spcBef>
            </a:pPr>
            <a:r>
              <a:rPr lang="en-US" b="true" sz="6681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to build a</a:t>
            </a:r>
            <a:r>
              <a:rPr lang="en-US" b="true" sz="6681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break-even </a:t>
            </a:r>
            <a:r>
              <a:rPr lang="en-US" b="true" sz="6681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analysis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46421" y="4380486"/>
            <a:ext cx="15341902" cy="804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14337" indent="-507169" lvl="1">
              <a:lnSpc>
                <a:spcPts val="6577"/>
              </a:lnSpc>
              <a:spcBef>
                <a:spcPct val="0"/>
              </a:spcBef>
              <a:buAutoNum type="arabicPeriod" startAt="1"/>
            </a:pPr>
            <a:r>
              <a:rPr lang="en-US" sz="46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Identify your fixed costs. </a:t>
            </a:r>
            <a:r>
              <a:rPr lang="en-US" b="true" sz="46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Ex. rent,</a:t>
            </a:r>
            <a:r>
              <a:rPr lang="en-US" b="true" sz="46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salaries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60876" y="5556552"/>
            <a:ext cx="16027379" cy="804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577"/>
              </a:lnSpc>
              <a:spcBef>
                <a:spcPct val="0"/>
              </a:spcBef>
            </a:pPr>
            <a:r>
              <a:rPr lang="en-US" sz="46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2. Determine</a:t>
            </a:r>
            <a:r>
              <a:rPr lang="en-US" sz="46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variable costs. </a:t>
            </a:r>
            <a:r>
              <a:rPr lang="en-US" b="true" sz="46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Ex. labor, ingredients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60876" y="6736429"/>
            <a:ext cx="15341902" cy="804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577"/>
              </a:lnSpc>
              <a:spcBef>
                <a:spcPct val="0"/>
              </a:spcBef>
            </a:pPr>
            <a:r>
              <a:rPr lang="en-US" sz="46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2. Set</a:t>
            </a:r>
            <a:r>
              <a:rPr lang="en-US" sz="46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your selling price. </a:t>
            </a:r>
            <a:r>
              <a:rPr lang="en-US" b="true" sz="46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Ex. low, medium, high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01825" y="3156905"/>
            <a:ext cx="10219212" cy="1679309"/>
          </a:xfrm>
          <a:custGeom>
            <a:avLst/>
            <a:gdLst/>
            <a:ahLst/>
            <a:cxnLst/>
            <a:rect r="r" b="b" t="t" l="l"/>
            <a:pathLst>
              <a:path h="1679309" w="10219212">
                <a:moveTo>
                  <a:pt x="0" y="0"/>
                </a:moveTo>
                <a:lnTo>
                  <a:pt x="10219212" y="0"/>
                </a:lnTo>
                <a:lnTo>
                  <a:pt x="10219212" y="1679310"/>
                </a:lnTo>
                <a:lnTo>
                  <a:pt x="0" y="1679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01825" y="5207690"/>
            <a:ext cx="7797853" cy="3575735"/>
          </a:xfrm>
          <a:custGeom>
            <a:avLst/>
            <a:gdLst/>
            <a:ahLst/>
            <a:cxnLst/>
            <a:rect r="r" b="b" t="t" l="l"/>
            <a:pathLst>
              <a:path h="3575735" w="7797853">
                <a:moveTo>
                  <a:pt x="0" y="0"/>
                </a:moveTo>
                <a:lnTo>
                  <a:pt x="7797853" y="0"/>
                </a:lnTo>
                <a:lnTo>
                  <a:pt x="7797853" y="3575735"/>
                </a:lnTo>
                <a:lnTo>
                  <a:pt x="0" y="35757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H="true" flipV="true">
            <a:off x="9284023" y="6015685"/>
            <a:ext cx="3648886" cy="0"/>
          </a:xfrm>
          <a:prstGeom prst="line">
            <a:avLst/>
          </a:prstGeom>
          <a:ln cap="flat" w="38100">
            <a:solidFill>
              <a:srgbClr val="7ED95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7" id="7"/>
          <p:cNvSpPr/>
          <p:nvPr/>
        </p:nvSpPr>
        <p:spPr>
          <a:xfrm flipH="true">
            <a:off x="9208390" y="7228633"/>
            <a:ext cx="3724519" cy="0"/>
          </a:xfrm>
          <a:prstGeom prst="line">
            <a:avLst/>
          </a:prstGeom>
          <a:ln cap="flat" w="38100">
            <a:solidFill>
              <a:srgbClr val="7ED95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8" id="8"/>
          <p:cNvSpPr/>
          <p:nvPr/>
        </p:nvSpPr>
        <p:spPr>
          <a:xfrm flipH="true">
            <a:off x="9371755" y="8350177"/>
            <a:ext cx="3561154" cy="0"/>
          </a:xfrm>
          <a:prstGeom prst="line">
            <a:avLst/>
          </a:prstGeom>
          <a:ln cap="flat" w="38100">
            <a:solidFill>
              <a:srgbClr val="7ED957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6492628" y="5557373"/>
            <a:ext cx="2791395" cy="866495"/>
          </a:xfrm>
          <a:custGeom>
            <a:avLst/>
            <a:gdLst/>
            <a:ahLst/>
            <a:cxnLst/>
            <a:rect r="r" b="b" t="t" l="l"/>
            <a:pathLst>
              <a:path h="866495" w="2791395">
                <a:moveTo>
                  <a:pt x="0" y="0"/>
                </a:moveTo>
                <a:lnTo>
                  <a:pt x="2791395" y="0"/>
                </a:lnTo>
                <a:lnTo>
                  <a:pt x="2791395" y="866495"/>
                </a:lnTo>
                <a:lnTo>
                  <a:pt x="0" y="866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901825" y="1322600"/>
            <a:ext cx="15548838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break even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equation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590359" y="5648843"/>
            <a:ext cx="3545075" cy="2779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21"/>
              </a:lnSpc>
              <a:spcBef>
                <a:spcPct val="0"/>
              </a:spcBef>
            </a:pPr>
            <a:r>
              <a:rPr lang="en-US" b="true" sz="394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 need to sell this many pretzels to break even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492628" y="6795386"/>
            <a:ext cx="2791395" cy="866495"/>
          </a:xfrm>
          <a:custGeom>
            <a:avLst/>
            <a:gdLst/>
            <a:ahLst/>
            <a:cxnLst/>
            <a:rect r="r" b="b" t="t" l="l"/>
            <a:pathLst>
              <a:path h="866495" w="2791395">
                <a:moveTo>
                  <a:pt x="0" y="0"/>
                </a:moveTo>
                <a:lnTo>
                  <a:pt x="2791395" y="0"/>
                </a:lnTo>
                <a:lnTo>
                  <a:pt x="2791395" y="866495"/>
                </a:lnTo>
                <a:lnTo>
                  <a:pt x="0" y="866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580360" y="7916929"/>
            <a:ext cx="2791395" cy="866495"/>
          </a:xfrm>
          <a:custGeom>
            <a:avLst/>
            <a:gdLst/>
            <a:ahLst/>
            <a:cxnLst/>
            <a:rect r="r" b="b" t="t" l="l"/>
            <a:pathLst>
              <a:path h="866495" w="2791395">
                <a:moveTo>
                  <a:pt x="0" y="0"/>
                </a:moveTo>
                <a:lnTo>
                  <a:pt x="2791395" y="0"/>
                </a:lnTo>
                <a:lnTo>
                  <a:pt x="2791395" y="866496"/>
                </a:lnTo>
                <a:lnTo>
                  <a:pt x="0" y="866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132731" y="5436080"/>
            <a:ext cx="2446769" cy="440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13"/>
              </a:lnSpc>
              <a:spcBef>
                <a:spcPct val="0"/>
              </a:spcBef>
            </a:pPr>
            <a:r>
              <a:rPr lang="en-US" b="true" sz="258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at $3 a pretzel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32731" y="6636095"/>
            <a:ext cx="2446769" cy="440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13"/>
              </a:lnSpc>
              <a:spcBef>
                <a:spcPct val="0"/>
              </a:spcBef>
            </a:pPr>
            <a:r>
              <a:rPr lang="en-US" b="true" sz="258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at $5 a pretzel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76598" y="7847758"/>
            <a:ext cx="2446769" cy="440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13"/>
              </a:lnSpc>
              <a:spcBef>
                <a:spcPct val="0"/>
              </a:spcBef>
            </a:pPr>
            <a:r>
              <a:rPr lang="en-US" b="true" sz="258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at $10 a pretzel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1930109"/>
            <a:ext cx="15548838" cy="1360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125"/>
              </a:lnSpc>
              <a:spcBef>
                <a:spcPct val="0"/>
              </a:spcBef>
            </a:pPr>
            <a:r>
              <a:rPr lang="en-US" b="true" sz="794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financial projections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01825" y="3567039"/>
            <a:ext cx="14484350" cy="4637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purpose of financial projections is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to provide a forward-looking financial plan that helps businesses make strategic decisions, secure funding, and plan for the future.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1884842"/>
            <a:ext cx="15548838" cy="1360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125"/>
              </a:lnSpc>
              <a:spcBef>
                <a:spcPct val="0"/>
              </a:spcBef>
            </a:pPr>
            <a:r>
              <a:rPr lang="en-US" b="true" sz="794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score</a:t>
            </a:r>
            <a:r>
              <a:rPr lang="en-US" b="true" sz="7946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projections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01825" y="3612307"/>
            <a:ext cx="14484350" cy="4637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Avante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recommends using the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“score”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projection template which is located in the chapter 5 resources. Scan the QR code in your book or navigate to the avante community resources sections to use it.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857250"/>
            <a:ext cx="17130276" cy="1502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256"/>
              </a:lnSpc>
              <a:spcBef>
                <a:spcPct val="0"/>
              </a:spcBef>
            </a:pPr>
            <a:r>
              <a:rPr lang="en-US" b="true" sz="8754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funding </a:t>
            </a:r>
            <a:r>
              <a:rPr lang="en-US" b="true" sz="875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 startup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01825" y="2675479"/>
            <a:ext cx="13623646" cy="6786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68"/>
              </a:lnSpc>
              <a:spcBef>
                <a:spcPct val="0"/>
              </a:spcBef>
            </a:pPr>
            <a:r>
              <a:rPr lang="en-US" sz="483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To secure funding, y</a:t>
            </a:r>
            <a:r>
              <a:rPr lang="en-US" sz="483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</a:t>
            </a:r>
            <a:r>
              <a:rPr lang="en-US" sz="483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u first need to validate your idea, build a business around it, and then seek investment (if applicable).</a:t>
            </a:r>
          </a:p>
          <a:p>
            <a:pPr algn="l" marL="0" indent="0" lvl="0">
              <a:lnSpc>
                <a:spcPts val="6768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6768"/>
              </a:lnSpc>
              <a:spcBef>
                <a:spcPct val="0"/>
              </a:spcBef>
            </a:pPr>
            <a:r>
              <a:rPr lang="en-US" sz="4834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Once you can show that your idea makes money and you’ve built a track record, funding becomes slightly easier to access.</a:t>
            </a:r>
          </a:p>
          <a:p>
            <a:pPr algn="l" marL="0" indent="0" lvl="0">
              <a:lnSpc>
                <a:spcPts val="676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5751" y="4965521"/>
            <a:ext cx="919450" cy="795742"/>
          </a:xfrm>
          <a:custGeom>
            <a:avLst/>
            <a:gdLst/>
            <a:ahLst/>
            <a:cxnLst/>
            <a:rect r="r" b="b" t="t" l="l"/>
            <a:pathLst>
              <a:path h="795742" w="919450">
                <a:moveTo>
                  <a:pt x="0" y="0"/>
                </a:moveTo>
                <a:lnTo>
                  <a:pt x="919450" y="0"/>
                </a:lnTo>
                <a:lnTo>
                  <a:pt x="919450" y="795742"/>
                </a:lnTo>
                <a:lnTo>
                  <a:pt x="0" y="795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01825" y="857250"/>
            <a:ext cx="17130276" cy="1501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256"/>
              </a:lnSpc>
              <a:spcBef>
                <a:spcPct val="0"/>
              </a:spcBef>
            </a:pPr>
            <a:r>
              <a:rPr lang="en-US" b="true" sz="8754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funding </a:t>
            </a:r>
            <a:r>
              <a:rPr lang="en-US" b="true" sz="8754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continued...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606348" y="2684307"/>
            <a:ext cx="13579546" cy="1450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  <a:r>
              <a:rPr lang="en-US" sz="420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Yes, small business grants do exist—b</a:t>
            </a:r>
            <a:r>
              <a:rPr lang="en-US" sz="4203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ut they can be difficult to find and are often restrictive.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606348" y="4627560"/>
            <a:ext cx="13579546" cy="2191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  <a:r>
              <a:rPr lang="en-US" sz="420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Most </a:t>
            </a:r>
            <a:r>
              <a:rPr lang="en-US" sz="4203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venture capital is not suited for small businesses. Very few businesses receive investment.</a:t>
            </a:r>
          </a:p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548417" y="6614611"/>
            <a:ext cx="14284069" cy="3672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  <a:r>
              <a:rPr lang="en-US" sz="420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Almost all loans, i</a:t>
            </a:r>
            <a:r>
              <a:rPr lang="en-US" sz="4203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ncluding SBA loans, require at least one Founder to sign a personal guarantee, meaning your personal assets are at risk.</a:t>
            </a:r>
          </a:p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04001" y="3049843"/>
            <a:ext cx="919450" cy="795742"/>
          </a:xfrm>
          <a:custGeom>
            <a:avLst/>
            <a:gdLst/>
            <a:ahLst/>
            <a:cxnLst/>
            <a:rect r="r" b="b" t="t" l="l"/>
            <a:pathLst>
              <a:path h="795742" w="919450">
                <a:moveTo>
                  <a:pt x="0" y="0"/>
                </a:moveTo>
                <a:lnTo>
                  <a:pt x="919450" y="0"/>
                </a:lnTo>
                <a:lnTo>
                  <a:pt x="919450" y="795742"/>
                </a:lnTo>
                <a:lnTo>
                  <a:pt x="0" y="795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5751" y="7404064"/>
            <a:ext cx="919450" cy="795742"/>
          </a:xfrm>
          <a:custGeom>
            <a:avLst/>
            <a:gdLst/>
            <a:ahLst/>
            <a:cxnLst/>
            <a:rect r="r" b="b" t="t" l="l"/>
            <a:pathLst>
              <a:path h="795742" w="919450">
                <a:moveTo>
                  <a:pt x="0" y="0"/>
                </a:moveTo>
                <a:lnTo>
                  <a:pt x="919450" y="0"/>
                </a:lnTo>
                <a:lnTo>
                  <a:pt x="919450" y="795742"/>
                </a:lnTo>
                <a:lnTo>
                  <a:pt x="0" y="795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8889" y="-103239"/>
            <a:ext cx="18445778" cy="12297186"/>
          </a:xfrm>
          <a:custGeom>
            <a:avLst/>
            <a:gdLst/>
            <a:ahLst/>
            <a:cxnLst/>
            <a:rect r="r" b="b" t="t" l="l"/>
            <a:pathLst>
              <a:path h="12297186" w="18445778">
                <a:moveTo>
                  <a:pt x="0" y="0"/>
                </a:moveTo>
                <a:lnTo>
                  <a:pt x="18445778" y="0"/>
                </a:lnTo>
                <a:lnTo>
                  <a:pt x="18445778" y="12297186"/>
                </a:lnTo>
                <a:lnTo>
                  <a:pt x="0" y="12297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9716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411495" y="-248879"/>
            <a:ext cx="18778384" cy="10784758"/>
            <a:chOff x="0" y="0"/>
            <a:chExt cx="4945747" cy="28404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45747" cy="2840430"/>
            </a:xfrm>
            <a:custGeom>
              <a:avLst/>
              <a:gdLst/>
              <a:ahLst/>
              <a:cxnLst/>
              <a:rect r="r" b="b" t="t" l="l"/>
              <a:pathLst>
                <a:path h="2840430" w="4945747">
                  <a:moveTo>
                    <a:pt x="21026" y="0"/>
                  </a:moveTo>
                  <a:lnTo>
                    <a:pt x="4924721" y="0"/>
                  </a:lnTo>
                  <a:cubicBezTo>
                    <a:pt x="4930298" y="0"/>
                    <a:pt x="4935646" y="2215"/>
                    <a:pt x="4939589" y="6158"/>
                  </a:cubicBezTo>
                  <a:cubicBezTo>
                    <a:pt x="4943532" y="10102"/>
                    <a:pt x="4945747" y="15450"/>
                    <a:pt x="4945747" y="21026"/>
                  </a:cubicBezTo>
                  <a:lnTo>
                    <a:pt x="4945747" y="2819404"/>
                  </a:lnTo>
                  <a:cubicBezTo>
                    <a:pt x="4945747" y="2824980"/>
                    <a:pt x="4943532" y="2830329"/>
                    <a:pt x="4939589" y="2834272"/>
                  </a:cubicBezTo>
                  <a:cubicBezTo>
                    <a:pt x="4935646" y="2838215"/>
                    <a:pt x="4930298" y="2840430"/>
                    <a:pt x="4924721" y="2840430"/>
                  </a:cubicBezTo>
                  <a:lnTo>
                    <a:pt x="21026" y="2840430"/>
                  </a:lnTo>
                  <a:cubicBezTo>
                    <a:pt x="15450" y="2840430"/>
                    <a:pt x="10102" y="2838215"/>
                    <a:pt x="6158" y="2834272"/>
                  </a:cubicBezTo>
                  <a:cubicBezTo>
                    <a:pt x="2215" y="2830329"/>
                    <a:pt x="0" y="2824980"/>
                    <a:pt x="0" y="2819404"/>
                  </a:cubicBezTo>
                  <a:lnTo>
                    <a:pt x="0" y="21026"/>
                  </a:lnTo>
                  <a:cubicBezTo>
                    <a:pt x="0" y="15450"/>
                    <a:pt x="2215" y="10102"/>
                    <a:pt x="6158" y="6158"/>
                  </a:cubicBezTo>
                  <a:cubicBezTo>
                    <a:pt x="10102" y="2215"/>
                    <a:pt x="15450" y="0"/>
                    <a:pt x="21026" y="0"/>
                  </a:cubicBezTo>
                  <a:close/>
                </a:path>
              </a:pathLst>
            </a:custGeom>
            <a:solidFill>
              <a:srgbClr val="03265B">
                <a:alpha val="8078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945747" cy="2916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097472" y="1405774"/>
            <a:ext cx="13760450" cy="1321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56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speaker session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01825" y="2996535"/>
            <a:ext cx="6598980" cy="5602259"/>
          </a:xfrm>
          <a:custGeom>
            <a:avLst/>
            <a:gdLst/>
            <a:ahLst/>
            <a:cxnLst/>
            <a:rect r="r" b="b" t="t" l="l"/>
            <a:pathLst>
              <a:path h="5602259" w="6598980">
                <a:moveTo>
                  <a:pt x="0" y="0"/>
                </a:moveTo>
                <a:lnTo>
                  <a:pt x="6598980" y="0"/>
                </a:lnTo>
                <a:lnTo>
                  <a:pt x="6598980" y="5602260"/>
                </a:lnTo>
                <a:lnTo>
                  <a:pt x="0" y="5602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2206" y="6993928"/>
            <a:ext cx="7038218" cy="2184780"/>
          </a:xfrm>
          <a:custGeom>
            <a:avLst/>
            <a:gdLst/>
            <a:ahLst/>
            <a:cxnLst/>
            <a:rect r="r" b="b" t="t" l="l"/>
            <a:pathLst>
              <a:path h="2184780" w="7038218">
                <a:moveTo>
                  <a:pt x="0" y="0"/>
                </a:moveTo>
                <a:lnTo>
                  <a:pt x="7038218" y="0"/>
                </a:lnTo>
                <a:lnTo>
                  <a:pt x="7038218" y="2184780"/>
                </a:lnTo>
                <a:lnTo>
                  <a:pt x="0" y="218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01825" y="857250"/>
            <a:ext cx="17130276" cy="1501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256"/>
              </a:lnSpc>
              <a:spcBef>
                <a:spcPct val="0"/>
              </a:spcBef>
            </a:pPr>
            <a:r>
              <a:rPr lang="en-US" b="true" sz="8754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venture capital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12733" y="2969041"/>
            <a:ext cx="7000814" cy="5571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33"/>
              </a:lnSpc>
              <a:spcBef>
                <a:spcPct val="0"/>
              </a:spcBef>
            </a:pPr>
            <a:r>
              <a:rPr lang="en-US" sz="4523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Raising capital, applying for loans, and alternative funding methods can be a full-time job. </a:t>
            </a:r>
            <a:r>
              <a:rPr lang="en-US" b="true" sz="452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First, make sure your business is validated before you go after money.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32002" y="4173486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97814" y="4141269"/>
            <a:ext cx="5075929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Venture capital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54143" y="2091672"/>
            <a:ext cx="14650904" cy="1253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types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of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funding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97814" y="5653792"/>
            <a:ext cx="5075929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Angel</a:t>
            </a: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investors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97814" y="7121759"/>
            <a:ext cx="6097678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Strategic</a:t>
            </a: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investors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707525" y="4141269"/>
            <a:ext cx="2282289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Loans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707525" y="5653792"/>
            <a:ext cx="5748473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Lines of credit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07525" y="7155609"/>
            <a:ext cx="5748473" cy="8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  <a:spcBef>
                <a:spcPct val="0"/>
              </a:spcBef>
            </a:pPr>
            <a:r>
              <a:rPr lang="en-US" b="true" sz="485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Crowdfunding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832002" y="5740075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32002" y="7208042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553315" y="4173486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53315" y="5740075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553315" y="7250859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75958" y="1102987"/>
            <a:ext cx="17130276" cy="1501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256"/>
              </a:lnSpc>
              <a:spcBef>
                <a:spcPct val="0"/>
              </a:spcBef>
            </a:pPr>
            <a:r>
              <a:rPr lang="en-US" b="true" sz="8754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to</a:t>
            </a:r>
            <a:r>
              <a:rPr lang="en-US" b="true" sz="8754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avoid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5958" y="3010870"/>
            <a:ext cx="13579546" cy="5913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  <a:r>
              <a:rPr lang="en-US" b="true" sz="420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Always a</a:t>
            </a:r>
            <a:r>
              <a:rPr lang="en-US" b="true" sz="4203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void</a:t>
            </a:r>
            <a:r>
              <a:rPr lang="en-US" sz="4203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using credit cards or predatory loans to fund your business. Low or 0% interest rates may seem attractive at first, but these offers often come with hidden risks.</a:t>
            </a:r>
          </a:p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  <a:r>
              <a:rPr lang="en-US" sz="4203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Using a credit card can quickly put a Founder in a tough spot, forced to choose between paying off the balance or keeping the business running.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9426" y="1596340"/>
            <a:ext cx="17130276" cy="1501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256"/>
              </a:lnSpc>
              <a:spcBef>
                <a:spcPct val="0"/>
              </a:spcBef>
            </a:pPr>
            <a:r>
              <a:rPr lang="en-US" b="true" sz="8754">
                <a:solidFill>
                  <a:srgbClr val="FE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what to</a:t>
            </a:r>
            <a:r>
              <a:rPr lang="en-US" b="true" sz="8754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avoid pt. 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79426" y="3504223"/>
            <a:ext cx="13579546" cy="2198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  <a:r>
              <a:rPr lang="en-US" b="true" sz="420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Always a</a:t>
            </a:r>
            <a:r>
              <a:rPr lang="en-US" b="true" sz="4203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void</a:t>
            </a:r>
            <a:r>
              <a:rPr lang="en-US" sz="4203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using 401k or retirement savings to fund your business. Doing this is extremely risky to your personal financial security.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9426" y="6320929"/>
            <a:ext cx="13579546" cy="2198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84"/>
              </a:lnSpc>
              <a:spcBef>
                <a:spcPct val="0"/>
              </a:spcBef>
            </a:pPr>
            <a:r>
              <a:rPr lang="en-US" b="true" sz="4203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Always a</a:t>
            </a:r>
            <a:r>
              <a:rPr lang="en-US" b="true" sz="4203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void</a:t>
            </a:r>
            <a:r>
              <a:rPr lang="en-US" sz="4203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  <a:r>
              <a:rPr lang="en-US" b="true" sz="4203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inexperienced investors.</a:t>
            </a:r>
            <a:r>
              <a:rPr lang="en-US" sz="4203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The best investors offer their expertise and let the founder use their expertise. 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73386" y="1912369"/>
            <a:ext cx="14650904" cy="1253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91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credit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card story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93559" y="821599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case study: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73386" y="3202193"/>
            <a:ext cx="14650904" cy="6373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48"/>
              </a:lnSpc>
            </a:pPr>
            <a:r>
              <a:rPr lang="en-US" sz="403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Consider the Difference in Interest with a Credit </a:t>
            </a:r>
          </a:p>
          <a:p>
            <a:pPr algn="l">
              <a:lnSpc>
                <a:spcPts val="5648"/>
              </a:lnSpc>
            </a:pPr>
          </a:p>
          <a:p>
            <a:pPr algn="l">
              <a:lnSpc>
                <a:spcPts val="5648"/>
              </a:lnSpc>
            </a:pPr>
            <a:r>
              <a:rPr lang="en-US" sz="403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Credit Card (at a 24% APR)   $30k x 24% = </a:t>
            </a:r>
            <a:r>
              <a:rPr lang="en-US" sz="4034" b="true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$7,200</a:t>
            </a:r>
          </a:p>
          <a:p>
            <a:pPr algn="l">
              <a:lnSpc>
                <a:spcPts val="5648"/>
              </a:lnSpc>
            </a:pPr>
            <a:r>
              <a:rPr lang="en-US" sz="403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Credit Card (at 30% Penalty APR)   $30k x 30% =</a:t>
            </a:r>
            <a:r>
              <a:rPr lang="en-US" sz="4034" b="true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$9,000</a:t>
            </a:r>
          </a:p>
          <a:p>
            <a:pPr algn="l">
              <a:lnSpc>
                <a:spcPts val="5648"/>
              </a:lnSpc>
            </a:pPr>
            <a:r>
              <a:rPr lang="en-US" sz="403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SBA Loan (at 10% APR)    $30k x 10% = </a:t>
            </a:r>
            <a:r>
              <a:rPr lang="en-US" sz="4034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$3,000</a:t>
            </a:r>
          </a:p>
          <a:p>
            <a:pPr algn="l">
              <a:lnSpc>
                <a:spcPts val="5648"/>
              </a:lnSpc>
            </a:pPr>
          </a:p>
          <a:p>
            <a:pPr algn="l">
              <a:lnSpc>
                <a:spcPts val="5648"/>
              </a:lnSpc>
            </a:pPr>
            <a:r>
              <a:rPr lang="en-US" sz="403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 Decide: What is More Affordable for a Startup to Pay Off?</a:t>
            </a:r>
          </a:p>
          <a:p>
            <a:pPr algn="l">
              <a:lnSpc>
                <a:spcPts val="564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51179" y="397082"/>
            <a:ext cx="1173417" cy="701917"/>
          </a:xfrm>
          <a:custGeom>
            <a:avLst/>
            <a:gdLst/>
            <a:ahLst/>
            <a:cxnLst/>
            <a:rect r="r" b="b" t="t" l="l"/>
            <a:pathLst>
              <a:path h="701917" w="1173417">
                <a:moveTo>
                  <a:pt x="0" y="0"/>
                </a:moveTo>
                <a:lnTo>
                  <a:pt x="1173417" y="0"/>
                </a:lnTo>
                <a:lnTo>
                  <a:pt x="1173417" y="701917"/>
                </a:lnTo>
                <a:lnTo>
                  <a:pt x="0" y="701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96811" y="1478466"/>
            <a:ext cx="18881623" cy="2378177"/>
            <a:chOff x="0" y="0"/>
            <a:chExt cx="4972938" cy="62635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72938" cy="626351"/>
            </a:xfrm>
            <a:custGeom>
              <a:avLst/>
              <a:gdLst/>
              <a:ahLst/>
              <a:cxnLst/>
              <a:rect r="r" b="b" t="t" l="l"/>
              <a:pathLst>
                <a:path h="626351" w="4972938">
                  <a:moveTo>
                    <a:pt x="0" y="0"/>
                  </a:moveTo>
                  <a:lnTo>
                    <a:pt x="4972938" y="0"/>
                  </a:lnTo>
                  <a:lnTo>
                    <a:pt x="4972938" y="626351"/>
                  </a:lnTo>
                  <a:lnTo>
                    <a:pt x="0" y="626351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72938" cy="6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720405" y="6844011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17747" y="1739663"/>
            <a:ext cx="1389318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homework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20405" y="4652776"/>
            <a:ext cx="14771388" cy="1774327"/>
            <a:chOff x="0" y="0"/>
            <a:chExt cx="19695184" cy="23657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24824" cy="1121133"/>
            </a:xfrm>
            <a:custGeom>
              <a:avLst/>
              <a:gdLst/>
              <a:ahLst/>
              <a:cxnLst/>
              <a:rect r="r" b="b" t="t" l="l"/>
              <a:pathLst>
                <a:path h="1121133" w="1324824">
                  <a:moveTo>
                    <a:pt x="0" y="0"/>
                  </a:moveTo>
                  <a:lnTo>
                    <a:pt x="1324824" y="0"/>
                  </a:lnTo>
                  <a:lnTo>
                    <a:pt x="1324824" y="1121133"/>
                  </a:lnTo>
                  <a:lnTo>
                    <a:pt x="0" y="1121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691211" y="-48775"/>
              <a:ext cx="18003973" cy="24145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417"/>
                </a:lnSpc>
                <a:spcBef>
                  <a:spcPct val="0"/>
                </a:spcBef>
              </a:pPr>
              <a:r>
                <a:rPr lang="en-US" b="true" sz="5298">
                  <a:solidFill>
                    <a:srgbClr val="FFFFFF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Update </a:t>
              </a:r>
              <a:r>
                <a:rPr lang="en-US" sz="5298">
                  <a:solidFill>
                    <a:srgbClr val="FFFFFF"/>
                  </a:solidFill>
                  <a:latin typeface="Galano Grotesque Alt"/>
                  <a:ea typeface="Galano Grotesque Alt"/>
                  <a:cs typeface="Galano Grotesque Alt"/>
                  <a:sym typeface="Galano Grotesque Alt"/>
                </a:rPr>
                <a:t>break-even point and build 3 year projections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021536" y="6739236"/>
            <a:ext cx="13502980" cy="903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Read chapter 6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and fill out workbook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720405" y="8275411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021536" y="8170636"/>
            <a:ext cx="13502980" cy="903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Interview 3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new customers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9419" y="1334525"/>
            <a:ext cx="4129148" cy="833337"/>
          </a:xfrm>
          <a:custGeom>
            <a:avLst/>
            <a:gdLst/>
            <a:ahLst/>
            <a:cxnLst/>
            <a:rect r="r" b="b" t="t" l="l"/>
            <a:pathLst>
              <a:path h="833337" w="4129148">
                <a:moveTo>
                  <a:pt x="0" y="0"/>
                </a:moveTo>
                <a:lnTo>
                  <a:pt x="4129148" y="0"/>
                </a:lnTo>
                <a:lnTo>
                  <a:pt x="4129148" y="833337"/>
                </a:lnTo>
                <a:lnTo>
                  <a:pt x="0" y="833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9419" y="2981508"/>
            <a:ext cx="4216509" cy="5929249"/>
          </a:xfrm>
          <a:custGeom>
            <a:avLst/>
            <a:gdLst/>
            <a:ahLst/>
            <a:cxnLst/>
            <a:rect r="r" b="b" t="t" l="l"/>
            <a:pathLst>
              <a:path h="5929249" w="4216509">
                <a:moveTo>
                  <a:pt x="0" y="0"/>
                </a:moveTo>
                <a:lnTo>
                  <a:pt x="4216508" y="0"/>
                </a:lnTo>
                <a:lnTo>
                  <a:pt x="4216508" y="5929250"/>
                </a:lnTo>
                <a:lnTo>
                  <a:pt x="0" y="5929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773" t="0" r="-58737" b="-989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82949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community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852247" y="3102528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995321" y="2876733"/>
            <a:ext cx="10535594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Stay updated with your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cohort &amp; facilitator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95321" y="5038725"/>
            <a:ext cx="9217820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Learn, connect, and engage with members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852247" y="514350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95321" y="7005247"/>
            <a:ext cx="13502980" cy="904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resources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852247" y="713832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595197" y="8322510"/>
            <a:ext cx="8838013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access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9210" y="3064087"/>
            <a:ext cx="4974150" cy="5508554"/>
          </a:xfrm>
          <a:custGeom>
            <a:avLst/>
            <a:gdLst/>
            <a:ahLst/>
            <a:cxnLst/>
            <a:rect r="r" b="b" t="t" l="l"/>
            <a:pathLst>
              <a:path h="5508554" w="4974150">
                <a:moveTo>
                  <a:pt x="0" y="0"/>
                </a:moveTo>
                <a:lnTo>
                  <a:pt x="4974150" y="0"/>
                </a:lnTo>
                <a:lnTo>
                  <a:pt x="4974150" y="5508554"/>
                </a:lnTo>
                <a:lnTo>
                  <a:pt x="0" y="550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69" t="0" r="0" b="-2770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77501" y="3736211"/>
            <a:ext cx="3105859" cy="2082153"/>
            <a:chOff x="0" y="0"/>
            <a:chExt cx="1212419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12419" cy="812800"/>
            </a:xfrm>
            <a:custGeom>
              <a:avLst/>
              <a:gdLst/>
              <a:ahLst/>
              <a:cxnLst/>
              <a:rect r="r" b="b" t="t" l="l"/>
              <a:pathLst>
                <a:path h="812800" w="1212419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212419" y="203200"/>
                  </a:lnTo>
                  <a:lnTo>
                    <a:pt x="1212419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01600" y="127000"/>
              <a:ext cx="1110819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128847" y="3064087"/>
            <a:ext cx="2521176" cy="5465964"/>
          </a:xfrm>
          <a:custGeom>
            <a:avLst/>
            <a:gdLst/>
            <a:ahLst/>
            <a:cxnLst/>
            <a:rect r="r" b="b" t="t" l="l"/>
            <a:pathLst>
              <a:path h="5465964" w="2521176">
                <a:moveTo>
                  <a:pt x="0" y="0"/>
                </a:moveTo>
                <a:lnTo>
                  <a:pt x="2521175" y="0"/>
                </a:lnTo>
                <a:lnTo>
                  <a:pt x="2521175" y="5465964"/>
                </a:lnTo>
                <a:lnTo>
                  <a:pt x="0" y="546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09210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resource library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79075" y="2959312"/>
            <a:ext cx="6880225" cy="5570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chapter resources, interviews, and homework using the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QR codes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in your avante workbook.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84242" y="4373608"/>
            <a:ext cx="5476874" cy="721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904"/>
              </a:lnSpc>
              <a:spcBef>
                <a:spcPct val="0"/>
              </a:spcBef>
            </a:pPr>
            <a:r>
              <a:rPr lang="en-US" b="true" sz="421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scan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2915" y="2895837"/>
            <a:ext cx="8571252" cy="5643897"/>
            <a:chOff x="0" y="0"/>
            <a:chExt cx="11428336" cy="75251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428336" cy="7525195"/>
            </a:xfrm>
            <a:custGeom>
              <a:avLst/>
              <a:gdLst/>
              <a:ahLst/>
              <a:cxnLst/>
              <a:rect r="r" b="b" t="t" l="l"/>
              <a:pathLst>
                <a:path h="7525195" w="11428336">
                  <a:moveTo>
                    <a:pt x="0" y="0"/>
                  </a:moveTo>
                  <a:lnTo>
                    <a:pt x="11428336" y="0"/>
                  </a:lnTo>
                  <a:lnTo>
                    <a:pt x="11428336" y="7525195"/>
                  </a:lnTo>
                  <a:lnTo>
                    <a:pt x="0" y="7525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99190" y="560401"/>
              <a:ext cx="3920001" cy="7558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18"/>
                </a:lnSpc>
              </a:pPr>
              <a:r>
                <a:rPr lang="en-US" b="true" sz="1986">
                  <a:solidFill>
                    <a:srgbClr val="03265B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Business Model Canvas</a:t>
              </a:r>
            </a:p>
            <a:p>
              <a:pPr algn="r">
                <a:lnSpc>
                  <a:spcPts val="1499"/>
                </a:lnSpc>
              </a:pPr>
              <a:r>
                <a:rPr lang="en-US" sz="954" spc="15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PROBLEM BEING</a:t>
              </a:r>
              <a:r>
                <a:rPr lang="en-US" b="true" sz="954" spc="15">
                  <a:solidFill>
                    <a:srgbClr val="03265B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975986" y="404262"/>
              <a:ext cx="100507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Startup Name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8330860" y="404262"/>
              <a:ext cx="341279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699531" y="404262"/>
              <a:ext cx="52995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Version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5184545" y="7261087"/>
              <a:ext cx="5921501" cy="862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4"/>
                </a:lnSpc>
              </a:pPr>
              <a:r>
                <a:rPr lang="en-US" sz="424" spc="-3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Avante Canvas is adapted from the Business Model Canvas by Strategyzer.com and is licensed under the Creative Commons Attribution Share-Alike 3.0 Unported License.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67920" y="7215897"/>
              <a:ext cx="2021460" cy="137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16"/>
                </a:lnSpc>
              </a:pPr>
              <a:r>
                <a:rPr lang="en-US" sz="583" spc="-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© 2025 FoundersForge | All Rights Reserved.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97037" y="1678102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97037" y="294154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97037" y="420498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707924" y="1103173"/>
              <a:ext cx="1801681" cy="485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9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CUSTOMERS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at least 3 of your customer personas or categories of customers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770363" y="5666423"/>
              <a:ext cx="2357645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STARTUP COSTS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costs or categories of costs your business will require. Don’t forget to include the Founders time!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804291" y="3376498"/>
              <a:ext cx="1800298" cy="4829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5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VALUE PROVIDED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value to the customer? What do they gain by solving the problem?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862094" y="1316249"/>
              <a:ext cx="1682292" cy="5560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-3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SOLVED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problem being solved for your customers. This should be a short and succinct description of the problem.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302254" y="1103164"/>
              <a:ext cx="976343" cy="209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sz="954" spc="1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SOLUTION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7012707" y="3376498"/>
              <a:ext cx="1769505" cy="590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1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DISTRIBUTION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distribution model of the business and what channels exist to get your products to the customer?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067070" y="1103164"/>
              <a:ext cx="1674046" cy="593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ALTERNATIVES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is the customer currently solving the problem? If competition exists, list them in this section.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023769" y="5666423"/>
              <a:ext cx="3797980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1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PRICING STRATEGY AND REVENUE STREAMS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primary and alternative pricing strategies. Then list the expected revenue streams for your business.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416892" y="1122214"/>
              <a:ext cx="1193042" cy="18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45"/>
                </a:lnSpc>
              </a:pPr>
              <a:r>
                <a:rPr lang="en-US" sz="954" spc="1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NETWORK OF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102606" y="1316240"/>
              <a:ext cx="1812200" cy="7716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11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SUPPORT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 in your network will support your business’ success? (i.e. your local Amplify program, SBDCs, local main street program, local entrepreneur centers, friends, family, etc.)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4986900" y="1372776"/>
              <a:ext cx="1636023" cy="21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 your Startup’s offering. This should directly solve the problem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5553796" y="1588361"/>
              <a:ext cx="457200" cy="10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described.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682915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model canvas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86506" y="2791062"/>
            <a:ext cx="6472794" cy="3704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Continue to fill out your business model canvas each week.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527665" y="8930839"/>
            <a:ext cx="9232669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digital version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96120" y="4930122"/>
            <a:ext cx="3114263" cy="2853443"/>
          </a:xfrm>
          <a:custGeom>
            <a:avLst/>
            <a:gdLst/>
            <a:ahLst/>
            <a:cxnLst/>
            <a:rect r="r" b="b" t="t" l="l"/>
            <a:pathLst>
              <a:path h="2853443" w="3114263">
                <a:moveTo>
                  <a:pt x="0" y="0"/>
                </a:moveTo>
                <a:lnTo>
                  <a:pt x="3114263" y="0"/>
                </a:lnTo>
                <a:lnTo>
                  <a:pt x="3114263" y="2853443"/>
                </a:lnTo>
                <a:lnTo>
                  <a:pt x="0" y="285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7617" y="2740348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victories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&amp; roadblocks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84220" y="1691301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8148" y="4752774"/>
            <a:ext cx="10600227" cy="4050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0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Any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wins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or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obstacles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you’d like to share with the cohort?</a:t>
            </a:r>
          </a:p>
          <a:p>
            <a:pPr algn="l">
              <a:lnSpc>
                <a:spcPts val="6410"/>
              </a:lnSpc>
            </a:pPr>
          </a:p>
          <a:p>
            <a:pPr algn="l" marL="0" indent="0" lvl="0">
              <a:lnSpc>
                <a:spcPts val="6410"/>
              </a:lnSpc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ex. found a problem with my business model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99740" y="2343573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homework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review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00271" y="1537178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06597" y="4342657"/>
            <a:ext cx="14896526" cy="4050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Did anyone make changes to their business structure?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Did anyone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file for their business license?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Did you talk to new customers?</a:t>
            </a:r>
          </a:p>
          <a:p>
            <a:pPr algn="l">
              <a:lnSpc>
                <a:spcPts val="641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18731" y="3428020"/>
            <a:ext cx="14813754" cy="3307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17"/>
              </a:lnSpc>
            </a:pPr>
            <a:r>
              <a:rPr lang="en-US" sz="629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“If you don’t know your </a:t>
            </a:r>
            <a:r>
              <a:rPr lang="en-US" sz="6297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numbers,</a:t>
            </a:r>
            <a:r>
              <a:rPr lang="en-US" sz="629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you don’t know your </a:t>
            </a:r>
            <a:r>
              <a:rPr lang="en-US" sz="6297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business.</a:t>
            </a:r>
            <a:r>
              <a:rPr lang="en-US" sz="629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”</a:t>
            </a:r>
          </a:p>
          <a:p>
            <a:pPr algn="l" marL="0" indent="0" lvl="0">
              <a:lnSpc>
                <a:spcPts val="8817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2018731" y="5879164"/>
            <a:ext cx="12804955" cy="735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8"/>
              </a:lnSpc>
              <a:spcBef>
                <a:spcPct val="0"/>
              </a:spcBef>
            </a:pPr>
            <a:r>
              <a:rPr lang="en-US" sz="432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-Marcus Lemonis | CEO of Camping World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DAG0k2Rnvlc</dc:identifier>
  <dcterms:modified xsi:type="dcterms:W3CDTF">2011-08-01T06:04:30Z</dcterms:modified>
  <cp:revision>1</cp:revision>
  <dc:title>CA Week 5</dc:title>
</cp:coreProperties>
</file>