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x="18288000" cy="10287000"/>
  <p:notesSz cx="6858000" cy="9144000"/>
  <p:embeddedFontLst>
    <p:embeddedFont>
      <p:font typeface="Galano Grotesque Alt Bold" charset="1" panose="00000800000000000000"/>
      <p:regular r:id="rId40"/>
    </p:embeddedFont>
    <p:embeddedFont>
      <p:font typeface="Galano Grotesque Alt" charset="1" panose="00000500000000000000"/>
      <p:regular r:id="rId41"/>
    </p:embeddedFont>
    <p:embeddedFont>
      <p:font typeface="Galano Grotesque Alt Bold Italics" charset="1" panose="00000800000000000000"/>
      <p:regular r:id="rId42"/>
    </p:embeddedFont>
    <p:embeddedFont>
      <p:font typeface="Montserrat" charset="1" panose="00000500000000000000"/>
      <p:regular r:id="rId43"/>
    </p:embeddedFont>
    <p:embeddedFont>
      <p:font typeface="Montserrat Bold" charset="1" panose="00000600000000000000"/>
      <p:regular r:id="rId44"/>
    </p:embeddedFont>
    <p:embeddedFont>
      <p:font typeface="Galano Grotesque Alt Italics" charset="1" panose="0000050000000000000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pn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1.pn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8.pn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5.png" Type="http://schemas.openxmlformats.org/officeDocument/2006/relationships/image"/><Relationship Id="rId9" Target="../media/image6.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jpeg" Type="http://schemas.openxmlformats.org/officeDocument/2006/relationships/image"/><Relationship Id="rId4" Target="../media/image12.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3052103" y="3957228"/>
            <a:ext cx="11859330" cy="2393428"/>
          </a:xfrm>
          <a:custGeom>
            <a:avLst/>
            <a:gdLst/>
            <a:ahLst/>
            <a:cxnLst/>
            <a:rect r="r" b="b" t="t" l="l"/>
            <a:pathLst>
              <a:path h="2393428" w="11859330">
                <a:moveTo>
                  <a:pt x="0" y="0"/>
                </a:moveTo>
                <a:lnTo>
                  <a:pt x="11859330" y="0"/>
                </a:lnTo>
                <a:lnTo>
                  <a:pt x="11859330" y="2393428"/>
                </a:lnTo>
                <a:lnTo>
                  <a:pt x="0" y="23934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3159245" y="3028507"/>
            <a:ext cx="4954605" cy="1173792"/>
          </a:xfrm>
          <a:prstGeom prst="rect">
            <a:avLst/>
          </a:prstGeom>
        </p:spPr>
        <p:txBody>
          <a:bodyPr anchor="t" rtlCol="false" tIns="0" lIns="0" bIns="0" rIns="0">
            <a:spAutoFit/>
          </a:bodyPr>
          <a:lstStyle/>
          <a:p>
            <a:pPr algn="ctr" marL="0" indent="0" lvl="0">
              <a:lnSpc>
                <a:spcPts val="9605"/>
              </a:lnSpc>
              <a:spcBef>
                <a:spcPct val="0"/>
              </a:spcBef>
            </a:pPr>
            <a:r>
              <a:rPr lang="en-US" b="true" sz="6861">
                <a:solidFill>
                  <a:srgbClr val="FFFFFF"/>
                </a:solidFill>
                <a:latin typeface="Galano Grotesque Alt Bold"/>
                <a:ea typeface="Galano Grotesque Alt Bold"/>
                <a:cs typeface="Galano Grotesque Alt Bold"/>
                <a:sym typeface="Galano Grotesque Alt Bold"/>
              </a:rPr>
              <a:t>welcome to</a:t>
            </a:r>
          </a:p>
        </p:txBody>
      </p:sp>
      <p:sp>
        <p:nvSpPr>
          <p:cNvPr name="TextBox 5" id="5"/>
          <p:cNvSpPr txBox="true"/>
          <p:nvPr/>
        </p:nvSpPr>
        <p:spPr>
          <a:xfrm rot="0">
            <a:off x="13050992" y="6367615"/>
            <a:ext cx="1927112" cy="757554"/>
          </a:xfrm>
          <a:prstGeom prst="rect">
            <a:avLst/>
          </a:prstGeom>
        </p:spPr>
        <p:txBody>
          <a:bodyPr anchor="t" rtlCol="false" tIns="0" lIns="0" bIns="0" rIns="0">
            <a:spAutoFit/>
          </a:bodyPr>
          <a:lstStyle/>
          <a:p>
            <a:pPr algn="ctr" marL="0" indent="0" lvl="0">
              <a:lnSpc>
                <a:spcPts val="6202"/>
              </a:lnSpc>
              <a:spcBef>
                <a:spcPct val="0"/>
              </a:spcBef>
            </a:pPr>
            <a:r>
              <a:rPr lang="en-US" b="true" sz="4430">
                <a:solidFill>
                  <a:srgbClr val="7ED957"/>
                </a:solidFill>
                <a:latin typeface="Galano Grotesque Alt Bold"/>
                <a:ea typeface="Galano Grotesque Alt Bold"/>
                <a:cs typeface="Galano Grotesque Alt Bold"/>
                <a:sym typeface="Galano Grotesque Alt Bold"/>
              </a:rPr>
              <a:t>week 4</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901825" y="4240032"/>
            <a:ext cx="14484350" cy="1625935"/>
          </a:xfrm>
          <a:prstGeom prst="rect">
            <a:avLst/>
          </a:prstGeom>
        </p:spPr>
        <p:txBody>
          <a:bodyPr anchor="t" rtlCol="false" tIns="0" lIns="0" bIns="0" rIns="0">
            <a:spAutoFit/>
          </a:bodyPr>
          <a:lstStyle/>
          <a:p>
            <a:pPr algn="ctr" marL="0" indent="0" lvl="0">
              <a:lnSpc>
                <a:spcPts val="13281"/>
              </a:lnSpc>
              <a:spcBef>
                <a:spcPct val="0"/>
              </a:spcBef>
            </a:pPr>
            <a:r>
              <a:rPr lang="en-US" b="true" sz="9486">
                <a:solidFill>
                  <a:srgbClr val="FEFFFF"/>
                </a:solidFill>
                <a:latin typeface="Galano Grotesque Alt Bold"/>
                <a:ea typeface="Galano Grotesque Alt Bold"/>
                <a:cs typeface="Galano Grotesque Alt Bold"/>
                <a:sym typeface="Galano Grotesque Alt Bold"/>
              </a:rPr>
              <a:t>business </a:t>
            </a:r>
            <a:r>
              <a:rPr lang="en-US" b="true" sz="9486">
                <a:solidFill>
                  <a:srgbClr val="7ED957"/>
                </a:solidFill>
                <a:latin typeface="Galano Grotesque Alt Bold"/>
                <a:ea typeface="Galano Grotesque Alt Bold"/>
                <a:cs typeface="Galano Grotesque Alt Bold"/>
                <a:sym typeface="Galano Grotesque Alt Bold"/>
              </a:rPr>
              <a:t>structures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501412" y="1797638"/>
            <a:ext cx="13760450" cy="1239135"/>
          </a:xfrm>
          <a:prstGeom prst="rect">
            <a:avLst/>
          </a:prstGeom>
        </p:spPr>
        <p:txBody>
          <a:bodyPr anchor="t" rtlCol="false" tIns="0" lIns="0" bIns="0" rIns="0">
            <a:spAutoFit/>
          </a:bodyPr>
          <a:lstStyle/>
          <a:p>
            <a:pPr algn="l" marL="0" indent="0" lvl="0">
              <a:lnSpc>
                <a:spcPts val="9202"/>
              </a:lnSpc>
            </a:pPr>
            <a:r>
              <a:rPr lang="en-US" b="true" sz="9486">
                <a:solidFill>
                  <a:srgbClr val="7ED957"/>
                </a:solidFill>
                <a:latin typeface="Galano Grotesque Alt Bold"/>
                <a:ea typeface="Galano Grotesque Alt Bold"/>
                <a:cs typeface="Galano Grotesque Alt Bold"/>
                <a:sym typeface="Galano Grotesque Alt Bold"/>
              </a:rPr>
              <a:t>for-profit </a:t>
            </a:r>
            <a:r>
              <a:rPr lang="en-US" b="true" sz="9486">
                <a:solidFill>
                  <a:srgbClr val="FFFFFF"/>
                </a:solidFill>
                <a:latin typeface="Galano Grotesque Alt Bold"/>
                <a:ea typeface="Galano Grotesque Alt Bold"/>
                <a:cs typeface="Galano Grotesque Alt Bold"/>
                <a:sym typeface="Galano Grotesque Alt Bold"/>
              </a:rPr>
              <a:t>vs </a:t>
            </a:r>
            <a:r>
              <a:rPr lang="en-US" b="true" sz="9486">
                <a:solidFill>
                  <a:srgbClr val="7ED957"/>
                </a:solidFill>
                <a:latin typeface="Galano Grotesque Alt Bold"/>
                <a:ea typeface="Galano Grotesque Alt Bold"/>
                <a:cs typeface="Galano Grotesque Alt Bold"/>
                <a:sym typeface="Galano Grotesque Alt Bold"/>
              </a:rPr>
              <a:t>non-profit</a:t>
            </a:r>
          </a:p>
        </p:txBody>
      </p:sp>
      <p:sp>
        <p:nvSpPr>
          <p:cNvPr name="TextBox 5" id="5"/>
          <p:cNvSpPr txBox="true"/>
          <p:nvPr/>
        </p:nvSpPr>
        <p:spPr>
          <a:xfrm rot="0">
            <a:off x="1501412" y="3345074"/>
            <a:ext cx="15285176" cy="3704002"/>
          </a:xfrm>
          <a:prstGeom prst="rect">
            <a:avLst/>
          </a:prstGeom>
        </p:spPr>
        <p:txBody>
          <a:bodyPr anchor="t" rtlCol="false" tIns="0" lIns="0" bIns="0" rIns="0">
            <a:spAutoFit/>
          </a:bodyPr>
          <a:lstStyle/>
          <a:p>
            <a:pPr algn="l" marL="0" indent="0" lvl="0">
              <a:lnSpc>
                <a:spcPts val="7417"/>
              </a:lnSpc>
              <a:spcBef>
                <a:spcPct val="0"/>
              </a:spcBef>
            </a:pPr>
            <a:r>
              <a:rPr lang="en-US" sz="5298">
                <a:solidFill>
                  <a:srgbClr val="FFFFFF"/>
                </a:solidFill>
                <a:latin typeface="Galano Grotesque Alt"/>
                <a:ea typeface="Galano Grotesque Alt"/>
                <a:cs typeface="Galano Grotesque Alt"/>
                <a:sym typeface="Galano Grotesque Alt"/>
              </a:rPr>
              <a:t>Choosing between a for-profit or nonprofit model shapes how your business makes money, who owns it, and what you're working toward.</a:t>
            </a:r>
          </a:p>
        </p:txBody>
      </p:sp>
      <p:sp>
        <p:nvSpPr>
          <p:cNvPr name="TextBox 6" id="6"/>
          <p:cNvSpPr txBox="true"/>
          <p:nvPr/>
        </p:nvSpPr>
        <p:spPr>
          <a:xfrm rot="0">
            <a:off x="1501412" y="7445937"/>
            <a:ext cx="15285176" cy="903652"/>
          </a:xfrm>
          <a:prstGeom prst="rect">
            <a:avLst/>
          </a:prstGeom>
        </p:spPr>
        <p:txBody>
          <a:bodyPr anchor="t" rtlCol="false" tIns="0" lIns="0" bIns="0" rIns="0">
            <a:spAutoFit/>
          </a:bodyPr>
          <a:lstStyle/>
          <a:p>
            <a:pPr algn="l" marL="0" indent="0" lvl="0">
              <a:lnSpc>
                <a:spcPts val="7417"/>
              </a:lnSpc>
              <a:spcBef>
                <a:spcPct val="0"/>
              </a:spcBef>
            </a:pPr>
            <a:r>
              <a:rPr lang="en-US" sz="5298" i="true">
                <a:solidFill>
                  <a:srgbClr val="FFFFFF"/>
                </a:solidFill>
                <a:latin typeface="Galano Grotesque Alt Italics"/>
                <a:ea typeface="Galano Grotesque Alt Italics"/>
                <a:cs typeface="Galano Grotesque Alt Italics"/>
                <a:sym typeface="Galano Grotesque Alt Italics"/>
              </a:rPr>
              <a:t>**Both need revenue to survive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500289" y="3501997"/>
            <a:ext cx="413145" cy="413145"/>
          </a:xfrm>
          <a:custGeom>
            <a:avLst/>
            <a:gdLst/>
            <a:ahLst/>
            <a:cxnLst/>
            <a:rect r="r" b="b" t="t" l="l"/>
            <a:pathLst>
              <a:path h="413145" w="413145">
                <a:moveTo>
                  <a:pt x="0" y="0"/>
                </a:moveTo>
                <a:lnTo>
                  <a:pt x="413145" y="0"/>
                </a:lnTo>
                <a:lnTo>
                  <a:pt x="413145" y="413145"/>
                </a:lnTo>
                <a:lnTo>
                  <a:pt x="0" y="41314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1236047" y="1211564"/>
            <a:ext cx="15517925" cy="1625935"/>
          </a:xfrm>
          <a:prstGeom prst="rect">
            <a:avLst/>
          </a:prstGeom>
        </p:spPr>
        <p:txBody>
          <a:bodyPr anchor="t" rtlCol="false" tIns="0" lIns="0" bIns="0" rIns="0">
            <a:spAutoFit/>
          </a:bodyPr>
          <a:lstStyle/>
          <a:p>
            <a:pPr algn="l" marL="0" indent="0" lvl="0">
              <a:lnSpc>
                <a:spcPts val="13281"/>
              </a:lnSpc>
              <a:spcBef>
                <a:spcPct val="0"/>
              </a:spcBef>
            </a:pPr>
            <a:r>
              <a:rPr lang="en-US" b="true" sz="9486">
                <a:solidFill>
                  <a:srgbClr val="FFFFFF"/>
                </a:solidFill>
                <a:latin typeface="Galano Grotesque Alt Bold"/>
                <a:ea typeface="Galano Grotesque Alt Bold"/>
                <a:cs typeface="Galano Grotesque Alt Bold"/>
                <a:sym typeface="Galano Grotesque Alt Bold"/>
              </a:rPr>
              <a:t>structuring your</a:t>
            </a:r>
            <a:r>
              <a:rPr lang="en-US" b="true" sz="9486">
                <a:solidFill>
                  <a:srgbClr val="7ED957"/>
                </a:solidFill>
                <a:latin typeface="Galano Grotesque Alt Bold"/>
                <a:ea typeface="Galano Grotesque Alt Bold"/>
                <a:cs typeface="Galano Grotesque Alt Bold"/>
                <a:sym typeface="Galano Grotesque Alt Bold"/>
              </a:rPr>
              <a:t> business</a:t>
            </a:r>
          </a:p>
        </p:txBody>
      </p:sp>
      <p:sp>
        <p:nvSpPr>
          <p:cNvPr name="TextBox 6" id="6"/>
          <p:cNvSpPr txBox="true"/>
          <p:nvPr/>
        </p:nvSpPr>
        <p:spPr>
          <a:xfrm rot="0">
            <a:off x="2088890" y="3444847"/>
            <a:ext cx="7939852" cy="529336"/>
          </a:xfrm>
          <a:prstGeom prst="rect">
            <a:avLst/>
          </a:prstGeom>
        </p:spPr>
        <p:txBody>
          <a:bodyPr anchor="t" rtlCol="false" tIns="0" lIns="0" bIns="0" rIns="0">
            <a:spAutoFit/>
          </a:bodyPr>
          <a:lstStyle/>
          <a:p>
            <a:pPr algn="l" marL="0" indent="0" lvl="0">
              <a:lnSpc>
                <a:spcPts val="4423"/>
              </a:lnSpc>
              <a:spcBef>
                <a:spcPct val="0"/>
              </a:spcBef>
            </a:pPr>
            <a:r>
              <a:rPr lang="en-US" b="true" sz="3159">
                <a:solidFill>
                  <a:srgbClr val="FFFFFF"/>
                </a:solidFill>
                <a:latin typeface="Galano Grotesque Alt Bold"/>
                <a:ea typeface="Galano Grotesque Alt Bold"/>
                <a:cs typeface="Galano Grotesque Alt Bold"/>
                <a:sym typeface="Galano Grotesque Alt Bold"/>
              </a:rPr>
              <a:t>sole proprietorships</a:t>
            </a:r>
          </a:p>
        </p:txBody>
      </p:sp>
      <p:sp>
        <p:nvSpPr>
          <p:cNvPr name="TextBox 7" id="7"/>
          <p:cNvSpPr txBox="true"/>
          <p:nvPr/>
        </p:nvSpPr>
        <p:spPr>
          <a:xfrm rot="0">
            <a:off x="2088890" y="4241655"/>
            <a:ext cx="7939852" cy="529336"/>
          </a:xfrm>
          <a:prstGeom prst="rect">
            <a:avLst/>
          </a:prstGeom>
        </p:spPr>
        <p:txBody>
          <a:bodyPr anchor="t" rtlCol="false" tIns="0" lIns="0" bIns="0" rIns="0">
            <a:spAutoFit/>
          </a:bodyPr>
          <a:lstStyle/>
          <a:p>
            <a:pPr algn="l" marL="0" indent="0" lvl="0">
              <a:lnSpc>
                <a:spcPts val="4423"/>
              </a:lnSpc>
              <a:spcBef>
                <a:spcPct val="0"/>
              </a:spcBef>
            </a:pPr>
            <a:r>
              <a:rPr lang="en-US" b="true" sz="3159">
                <a:solidFill>
                  <a:srgbClr val="FFFFFF"/>
                </a:solidFill>
                <a:latin typeface="Galano Grotesque Alt Bold"/>
                <a:ea typeface="Galano Grotesque Alt Bold"/>
                <a:cs typeface="Galano Grotesque Alt Bold"/>
                <a:sym typeface="Galano Grotesque Alt Bold"/>
              </a:rPr>
              <a:t>limited</a:t>
            </a:r>
            <a:r>
              <a:rPr lang="en-US" b="true" sz="3159">
                <a:solidFill>
                  <a:srgbClr val="FFFFFF"/>
                </a:solidFill>
                <a:latin typeface="Galano Grotesque Alt Bold"/>
                <a:ea typeface="Galano Grotesque Alt Bold"/>
                <a:cs typeface="Galano Grotesque Alt Bold"/>
                <a:sym typeface="Galano Grotesque Alt Bold"/>
              </a:rPr>
              <a:t> liability company (LLC)</a:t>
            </a:r>
          </a:p>
        </p:txBody>
      </p:sp>
      <p:sp>
        <p:nvSpPr>
          <p:cNvPr name="TextBox 8" id="8"/>
          <p:cNvSpPr txBox="true"/>
          <p:nvPr/>
        </p:nvSpPr>
        <p:spPr>
          <a:xfrm rot="0">
            <a:off x="2088890" y="5037691"/>
            <a:ext cx="6018346" cy="1081786"/>
          </a:xfrm>
          <a:prstGeom prst="rect">
            <a:avLst/>
          </a:prstGeom>
        </p:spPr>
        <p:txBody>
          <a:bodyPr anchor="t" rtlCol="false" tIns="0" lIns="0" bIns="0" rIns="0">
            <a:spAutoFit/>
          </a:bodyPr>
          <a:lstStyle/>
          <a:p>
            <a:pPr algn="l" marL="0" indent="0" lvl="0">
              <a:lnSpc>
                <a:spcPts val="4423"/>
              </a:lnSpc>
              <a:spcBef>
                <a:spcPct val="0"/>
              </a:spcBef>
            </a:pPr>
            <a:r>
              <a:rPr lang="en-US" b="true" sz="3159">
                <a:solidFill>
                  <a:srgbClr val="FFFFFF"/>
                </a:solidFill>
                <a:latin typeface="Galano Grotesque Alt Bold"/>
                <a:ea typeface="Galano Grotesque Alt Bold"/>
                <a:cs typeface="Galano Grotesque Alt Bold"/>
                <a:sym typeface="Galano Grotesque Alt Bold"/>
              </a:rPr>
              <a:t>single member &amp; multi-member LLCS</a:t>
            </a:r>
          </a:p>
        </p:txBody>
      </p:sp>
      <p:sp>
        <p:nvSpPr>
          <p:cNvPr name="TextBox 9" id="9"/>
          <p:cNvSpPr txBox="true"/>
          <p:nvPr/>
        </p:nvSpPr>
        <p:spPr>
          <a:xfrm rot="0">
            <a:off x="2088890" y="6386177"/>
            <a:ext cx="7939852" cy="529336"/>
          </a:xfrm>
          <a:prstGeom prst="rect">
            <a:avLst/>
          </a:prstGeom>
        </p:spPr>
        <p:txBody>
          <a:bodyPr anchor="t" rtlCol="false" tIns="0" lIns="0" bIns="0" rIns="0">
            <a:spAutoFit/>
          </a:bodyPr>
          <a:lstStyle/>
          <a:p>
            <a:pPr algn="l" marL="0" indent="0" lvl="0">
              <a:lnSpc>
                <a:spcPts val="4423"/>
              </a:lnSpc>
              <a:spcBef>
                <a:spcPct val="0"/>
              </a:spcBef>
            </a:pPr>
            <a:r>
              <a:rPr lang="en-US" b="true" sz="3159">
                <a:solidFill>
                  <a:srgbClr val="FFFFFF"/>
                </a:solidFill>
                <a:latin typeface="Galano Grotesque Alt Bold"/>
                <a:ea typeface="Galano Grotesque Alt Bold"/>
                <a:cs typeface="Galano Grotesque Alt Bold"/>
                <a:sym typeface="Galano Grotesque Alt Bold"/>
              </a:rPr>
              <a:t>s-corporations (s-corp)</a:t>
            </a:r>
          </a:p>
        </p:txBody>
      </p:sp>
      <p:sp>
        <p:nvSpPr>
          <p:cNvPr name="TextBox 10" id="10"/>
          <p:cNvSpPr txBox="true"/>
          <p:nvPr/>
        </p:nvSpPr>
        <p:spPr>
          <a:xfrm rot="0">
            <a:off x="2088890" y="7182213"/>
            <a:ext cx="7939852" cy="529336"/>
          </a:xfrm>
          <a:prstGeom prst="rect">
            <a:avLst/>
          </a:prstGeom>
        </p:spPr>
        <p:txBody>
          <a:bodyPr anchor="t" rtlCol="false" tIns="0" lIns="0" bIns="0" rIns="0">
            <a:spAutoFit/>
          </a:bodyPr>
          <a:lstStyle/>
          <a:p>
            <a:pPr algn="l" marL="0" indent="0" lvl="0">
              <a:lnSpc>
                <a:spcPts val="4423"/>
              </a:lnSpc>
              <a:spcBef>
                <a:spcPct val="0"/>
              </a:spcBef>
            </a:pPr>
            <a:r>
              <a:rPr lang="en-US" b="true" sz="3159">
                <a:solidFill>
                  <a:srgbClr val="FFFFFF"/>
                </a:solidFill>
                <a:latin typeface="Galano Grotesque Alt Bold"/>
                <a:ea typeface="Galano Grotesque Alt Bold"/>
                <a:cs typeface="Galano Grotesque Alt Bold"/>
                <a:sym typeface="Galano Grotesque Alt Bold"/>
              </a:rPr>
              <a:t>llc with an s-corp election</a:t>
            </a:r>
          </a:p>
        </p:txBody>
      </p:sp>
      <p:sp>
        <p:nvSpPr>
          <p:cNvPr name="TextBox 11" id="11"/>
          <p:cNvSpPr txBox="true"/>
          <p:nvPr/>
        </p:nvSpPr>
        <p:spPr>
          <a:xfrm rot="0">
            <a:off x="2088890" y="7978249"/>
            <a:ext cx="7939852" cy="529336"/>
          </a:xfrm>
          <a:prstGeom prst="rect">
            <a:avLst/>
          </a:prstGeom>
        </p:spPr>
        <p:txBody>
          <a:bodyPr anchor="t" rtlCol="false" tIns="0" lIns="0" bIns="0" rIns="0">
            <a:spAutoFit/>
          </a:bodyPr>
          <a:lstStyle/>
          <a:p>
            <a:pPr algn="l" marL="0" indent="0" lvl="0">
              <a:lnSpc>
                <a:spcPts val="4423"/>
              </a:lnSpc>
              <a:spcBef>
                <a:spcPct val="0"/>
              </a:spcBef>
            </a:pPr>
            <a:r>
              <a:rPr lang="en-US" b="true" sz="3159">
                <a:solidFill>
                  <a:srgbClr val="FFFFFF"/>
                </a:solidFill>
                <a:latin typeface="Galano Grotesque Alt Bold"/>
                <a:ea typeface="Galano Grotesque Alt Bold"/>
                <a:cs typeface="Galano Grotesque Alt Bold"/>
                <a:sym typeface="Galano Grotesque Alt Bold"/>
              </a:rPr>
              <a:t>c-corporations (c-corp)</a:t>
            </a:r>
          </a:p>
        </p:txBody>
      </p:sp>
      <p:sp>
        <p:nvSpPr>
          <p:cNvPr name="TextBox 12" id="12"/>
          <p:cNvSpPr txBox="true"/>
          <p:nvPr/>
        </p:nvSpPr>
        <p:spPr>
          <a:xfrm rot="0">
            <a:off x="9144000" y="3444847"/>
            <a:ext cx="7939852" cy="1081786"/>
          </a:xfrm>
          <a:prstGeom prst="rect">
            <a:avLst/>
          </a:prstGeom>
        </p:spPr>
        <p:txBody>
          <a:bodyPr anchor="t" rtlCol="false" tIns="0" lIns="0" bIns="0" rIns="0">
            <a:spAutoFit/>
          </a:bodyPr>
          <a:lstStyle/>
          <a:p>
            <a:pPr algn="l" marL="0" indent="0" lvl="0">
              <a:lnSpc>
                <a:spcPts val="4423"/>
              </a:lnSpc>
              <a:spcBef>
                <a:spcPct val="0"/>
              </a:spcBef>
            </a:pPr>
            <a:r>
              <a:rPr lang="en-US" b="true" sz="3159">
                <a:solidFill>
                  <a:srgbClr val="FFFFFF"/>
                </a:solidFill>
                <a:latin typeface="Galano Grotesque Alt Bold"/>
                <a:ea typeface="Galano Grotesque Alt Bold"/>
                <a:cs typeface="Galano Grotesque Alt Bold"/>
                <a:sym typeface="Galano Grotesque Alt Bold"/>
              </a:rPr>
              <a:t>limited liability partnerships (LLP), limited partnership (LP), cooperatives</a:t>
            </a:r>
          </a:p>
        </p:txBody>
      </p:sp>
      <p:sp>
        <p:nvSpPr>
          <p:cNvPr name="TextBox 13" id="13"/>
          <p:cNvSpPr txBox="true"/>
          <p:nvPr/>
        </p:nvSpPr>
        <p:spPr>
          <a:xfrm rot="0">
            <a:off x="9144000" y="4774708"/>
            <a:ext cx="7939852" cy="529336"/>
          </a:xfrm>
          <a:prstGeom prst="rect">
            <a:avLst/>
          </a:prstGeom>
        </p:spPr>
        <p:txBody>
          <a:bodyPr anchor="t" rtlCol="false" tIns="0" lIns="0" bIns="0" rIns="0">
            <a:spAutoFit/>
          </a:bodyPr>
          <a:lstStyle/>
          <a:p>
            <a:pPr algn="l" marL="0" indent="0" lvl="0">
              <a:lnSpc>
                <a:spcPts val="4423"/>
              </a:lnSpc>
              <a:spcBef>
                <a:spcPct val="0"/>
              </a:spcBef>
            </a:pPr>
            <a:r>
              <a:rPr lang="en-US" b="true" sz="3159">
                <a:solidFill>
                  <a:srgbClr val="FFFFFF"/>
                </a:solidFill>
                <a:latin typeface="Galano Grotesque Alt Bold"/>
                <a:ea typeface="Galano Grotesque Alt Bold"/>
                <a:cs typeface="Galano Grotesque Alt Bold"/>
                <a:sym typeface="Galano Grotesque Alt Bold"/>
              </a:rPr>
              <a:t>b-corporations</a:t>
            </a:r>
            <a:r>
              <a:rPr lang="en-US" b="true" sz="3159">
                <a:solidFill>
                  <a:srgbClr val="FFFFFF"/>
                </a:solidFill>
                <a:latin typeface="Galano Grotesque Alt Bold"/>
                <a:ea typeface="Galano Grotesque Alt Bold"/>
                <a:cs typeface="Galano Grotesque Alt Bold"/>
                <a:sym typeface="Galano Grotesque Alt Bold"/>
              </a:rPr>
              <a:t> (B-Corp)</a:t>
            </a:r>
          </a:p>
        </p:txBody>
      </p:sp>
      <p:sp>
        <p:nvSpPr>
          <p:cNvPr name="TextBox 14" id="14"/>
          <p:cNvSpPr txBox="true"/>
          <p:nvPr/>
        </p:nvSpPr>
        <p:spPr>
          <a:xfrm rot="0">
            <a:off x="9144000" y="5464844"/>
            <a:ext cx="7939852" cy="529336"/>
          </a:xfrm>
          <a:prstGeom prst="rect">
            <a:avLst/>
          </a:prstGeom>
        </p:spPr>
        <p:txBody>
          <a:bodyPr anchor="t" rtlCol="false" tIns="0" lIns="0" bIns="0" rIns="0">
            <a:spAutoFit/>
          </a:bodyPr>
          <a:lstStyle/>
          <a:p>
            <a:pPr algn="l" marL="0" indent="0" lvl="0">
              <a:lnSpc>
                <a:spcPts val="4423"/>
              </a:lnSpc>
              <a:spcBef>
                <a:spcPct val="0"/>
              </a:spcBef>
            </a:pPr>
            <a:r>
              <a:rPr lang="en-US" b="true" sz="3159">
                <a:solidFill>
                  <a:srgbClr val="FFFFFF"/>
                </a:solidFill>
                <a:latin typeface="Galano Grotesque Alt Bold"/>
                <a:ea typeface="Galano Grotesque Alt Bold"/>
                <a:cs typeface="Galano Grotesque Alt Bold"/>
                <a:sym typeface="Galano Grotesque Alt Bold"/>
              </a:rPr>
              <a:t>non-profits</a:t>
            </a:r>
          </a:p>
        </p:txBody>
      </p:sp>
      <p:sp>
        <p:nvSpPr>
          <p:cNvPr name="TextBox 15" id="15"/>
          <p:cNvSpPr txBox="true"/>
          <p:nvPr/>
        </p:nvSpPr>
        <p:spPr>
          <a:xfrm rot="0">
            <a:off x="9144000" y="6260880"/>
            <a:ext cx="7939852" cy="529336"/>
          </a:xfrm>
          <a:prstGeom prst="rect">
            <a:avLst/>
          </a:prstGeom>
        </p:spPr>
        <p:txBody>
          <a:bodyPr anchor="t" rtlCol="false" tIns="0" lIns="0" bIns="0" rIns="0">
            <a:spAutoFit/>
          </a:bodyPr>
          <a:lstStyle/>
          <a:p>
            <a:pPr algn="l" marL="0" indent="0" lvl="0">
              <a:lnSpc>
                <a:spcPts val="4423"/>
              </a:lnSpc>
              <a:spcBef>
                <a:spcPct val="0"/>
              </a:spcBef>
            </a:pPr>
            <a:r>
              <a:rPr lang="en-US" b="true" sz="3159">
                <a:solidFill>
                  <a:srgbClr val="FFFFFF"/>
                </a:solidFill>
                <a:latin typeface="Galano Grotesque Alt Bold"/>
                <a:ea typeface="Galano Grotesque Alt Bold"/>
                <a:cs typeface="Galano Grotesque Alt Bold"/>
                <a:sym typeface="Galano Grotesque Alt Bold"/>
              </a:rPr>
              <a:t>low-profit limited liability company</a:t>
            </a:r>
          </a:p>
        </p:txBody>
      </p:sp>
      <p:sp>
        <p:nvSpPr>
          <p:cNvPr name="Freeform 16" id="16"/>
          <p:cNvSpPr/>
          <p:nvPr/>
        </p:nvSpPr>
        <p:spPr>
          <a:xfrm flipH="false" flipV="false" rot="0">
            <a:off x="1500289" y="4328326"/>
            <a:ext cx="413145" cy="413145"/>
          </a:xfrm>
          <a:custGeom>
            <a:avLst/>
            <a:gdLst/>
            <a:ahLst/>
            <a:cxnLst/>
            <a:rect r="r" b="b" t="t" l="l"/>
            <a:pathLst>
              <a:path h="413145" w="413145">
                <a:moveTo>
                  <a:pt x="0" y="0"/>
                </a:moveTo>
                <a:lnTo>
                  <a:pt x="413145" y="0"/>
                </a:lnTo>
                <a:lnTo>
                  <a:pt x="413145" y="413144"/>
                </a:lnTo>
                <a:lnTo>
                  <a:pt x="0" y="4131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0">
            <a:off x="1500289" y="5143500"/>
            <a:ext cx="413145" cy="413145"/>
          </a:xfrm>
          <a:custGeom>
            <a:avLst/>
            <a:gdLst/>
            <a:ahLst/>
            <a:cxnLst/>
            <a:rect r="r" b="b" t="t" l="l"/>
            <a:pathLst>
              <a:path h="413145" w="413145">
                <a:moveTo>
                  <a:pt x="0" y="0"/>
                </a:moveTo>
                <a:lnTo>
                  <a:pt x="413145" y="0"/>
                </a:lnTo>
                <a:lnTo>
                  <a:pt x="413145" y="413145"/>
                </a:lnTo>
                <a:lnTo>
                  <a:pt x="0" y="41314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1500289" y="6472848"/>
            <a:ext cx="413145" cy="413145"/>
          </a:xfrm>
          <a:custGeom>
            <a:avLst/>
            <a:gdLst/>
            <a:ahLst/>
            <a:cxnLst/>
            <a:rect r="r" b="b" t="t" l="l"/>
            <a:pathLst>
              <a:path h="413145" w="413145">
                <a:moveTo>
                  <a:pt x="0" y="0"/>
                </a:moveTo>
                <a:lnTo>
                  <a:pt x="413145" y="0"/>
                </a:lnTo>
                <a:lnTo>
                  <a:pt x="413145" y="413145"/>
                </a:lnTo>
                <a:lnTo>
                  <a:pt x="0" y="41314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9" id="19"/>
          <p:cNvSpPr/>
          <p:nvPr/>
        </p:nvSpPr>
        <p:spPr>
          <a:xfrm flipH="false" flipV="false" rot="0">
            <a:off x="1500289" y="7268884"/>
            <a:ext cx="413145" cy="413145"/>
          </a:xfrm>
          <a:custGeom>
            <a:avLst/>
            <a:gdLst/>
            <a:ahLst/>
            <a:cxnLst/>
            <a:rect r="r" b="b" t="t" l="l"/>
            <a:pathLst>
              <a:path h="413145" w="413145">
                <a:moveTo>
                  <a:pt x="0" y="0"/>
                </a:moveTo>
                <a:lnTo>
                  <a:pt x="413145" y="0"/>
                </a:lnTo>
                <a:lnTo>
                  <a:pt x="413145" y="413145"/>
                </a:lnTo>
                <a:lnTo>
                  <a:pt x="0" y="41314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0" id="20"/>
          <p:cNvSpPr/>
          <p:nvPr/>
        </p:nvSpPr>
        <p:spPr>
          <a:xfrm flipH="false" flipV="false" rot="0">
            <a:off x="1500289" y="8063029"/>
            <a:ext cx="413145" cy="413145"/>
          </a:xfrm>
          <a:custGeom>
            <a:avLst/>
            <a:gdLst/>
            <a:ahLst/>
            <a:cxnLst/>
            <a:rect r="r" b="b" t="t" l="l"/>
            <a:pathLst>
              <a:path h="413145" w="413145">
                <a:moveTo>
                  <a:pt x="0" y="0"/>
                </a:moveTo>
                <a:lnTo>
                  <a:pt x="413145" y="0"/>
                </a:lnTo>
                <a:lnTo>
                  <a:pt x="413145" y="413145"/>
                </a:lnTo>
                <a:lnTo>
                  <a:pt x="0" y="41314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1" id="21"/>
          <p:cNvSpPr/>
          <p:nvPr/>
        </p:nvSpPr>
        <p:spPr>
          <a:xfrm flipH="false" flipV="false" rot="0">
            <a:off x="8391053" y="3501997"/>
            <a:ext cx="413145" cy="413145"/>
          </a:xfrm>
          <a:custGeom>
            <a:avLst/>
            <a:gdLst/>
            <a:ahLst/>
            <a:cxnLst/>
            <a:rect r="r" b="b" t="t" l="l"/>
            <a:pathLst>
              <a:path h="413145" w="413145">
                <a:moveTo>
                  <a:pt x="0" y="0"/>
                </a:moveTo>
                <a:lnTo>
                  <a:pt x="413145" y="0"/>
                </a:lnTo>
                <a:lnTo>
                  <a:pt x="413145" y="413145"/>
                </a:lnTo>
                <a:lnTo>
                  <a:pt x="0" y="41314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2" id="22"/>
          <p:cNvSpPr/>
          <p:nvPr/>
        </p:nvSpPr>
        <p:spPr>
          <a:xfrm flipH="false" flipV="false" rot="0">
            <a:off x="8391053" y="4831858"/>
            <a:ext cx="413145" cy="413145"/>
          </a:xfrm>
          <a:custGeom>
            <a:avLst/>
            <a:gdLst/>
            <a:ahLst/>
            <a:cxnLst/>
            <a:rect r="r" b="b" t="t" l="l"/>
            <a:pathLst>
              <a:path h="413145" w="413145">
                <a:moveTo>
                  <a:pt x="0" y="0"/>
                </a:moveTo>
                <a:lnTo>
                  <a:pt x="413145" y="0"/>
                </a:lnTo>
                <a:lnTo>
                  <a:pt x="413145" y="413145"/>
                </a:lnTo>
                <a:lnTo>
                  <a:pt x="0" y="41314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3" id="23"/>
          <p:cNvSpPr/>
          <p:nvPr/>
        </p:nvSpPr>
        <p:spPr>
          <a:xfrm flipH="false" flipV="false" rot="0">
            <a:off x="8391053" y="5521994"/>
            <a:ext cx="413145" cy="413145"/>
          </a:xfrm>
          <a:custGeom>
            <a:avLst/>
            <a:gdLst/>
            <a:ahLst/>
            <a:cxnLst/>
            <a:rect r="r" b="b" t="t" l="l"/>
            <a:pathLst>
              <a:path h="413145" w="413145">
                <a:moveTo>
                  <a:pt x="0" y="0"/>
                </a:moveTo>
                <a:lnTo>
                  <a:pt x="413145" y="0"/>
                </a:lnTo>
                <a:lnTo>
                  <a:pt x="413145" y="413145"/>
                </a:lnTo>
                <a:lnTo>
                  <a:pt x="0" y="41314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4" id="24"/>
          <p:cNvSpPr/>
          <p:nvPr/>
        </p:nvSpPr>
        <p:spPr>
          <a:xfrm flipH="false" flipV="false" rot="0">
            <a:off x="8391053" y="6316384"/>
            <a:ext cx="413145" cy="413145"/>
          </a:xfrm>
          <a:custGeom>
            <a:avLst/>
            <a:gdLst/>
            <a:ahLst/>
            <a:cxnLst/>
            <a:rect r="r" b="b" t="t" l="l"/>
            <a:pathLst>
              <a:path h="413145" w="413145">
                <a:moveTo>
                  <a:pt x="0" y="0"/>
                </a:moveTo>
                <a:lnTo>
                  <a:pt x="413145" y="0"/>
                </a:lnTo>
                <a:lnTo>
                  <a:pt x="413145" y="413145"/>
                </a:lnTo>
                <a:lnTo>
                  <a:pt x="0" y="41314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901825" y="1976372"/>
            <a:ext cx="13760450" cy="1625935"/>
          </a:xfrm>
          <a:prstGeom prst="rect">
            <a:avLst/>
          </a:prstGeom>
        </p:spPr>
        <p:txBody>
          <a:bodyPr anchor="t" rtlCol="false" tIns="0" lIns="0" bIns="0" rIns="0">
            <a:spAutoFit/>
          </a:bodyPr>
          <a:lstStyle/>
          <a:p>
            <a:pPr algn="l" marL="0" indent="0" lvl="0">
              <a:lnSpc>
                <a:spcPts val="13281"/>
              </a:lnSpc>
              <a:spcBef>
                <a:spcPct val="0"/>
              </a:spcBef>
            </a:pPr>
            <a:r>
              <a:rPr lang="en-US" b="true" sz="9486">
                <a:solidFill>
                  <a:srgbClr val="7ED957"/>
                </a:solidFill>
                <a:latin typeface="Galano Grotesque Alt Bold"/>
                <a:ea typeface="Galano Grotesque Alt Bold"/>
                <a:cs typeface="Galano Grotesque Alt Bold"/>
                <a:sym typeface="Galano Grotesque Alt Bold"/>
              </a:rPr>
              <a:t>sole</a:t>
            </a:r>
            <a:r>
              <a:rPr lang="en-US" b="true" sz="9486">
                <a:solidFill>
                  <a:srgbClr val="7ED957"/>
                </a:solidFill>
                <a:latin typeface="Galano Grotesque Alt Bold"/>
                <a:ea typeface="Galano Grotesque Alt Bold"/>
                <a:cs typeface="Galano Grotesque Alt Bold"/>
                <a:sym typeface="Galano Grotesque Alt Bold"/>
              </a:rPr>
              <a:t> proprietorship</a:t>
            </a:r>
          </a:p>
        </p:txBody>
      </p:sp>
      <p:sp>
        <p:nvSpPr>
          <p:cNvPr name="TextBox 5" id="5"/>
          <p:cNvSpPr txBox="true"/>
          <p:nvPr/>
        </p:nvSpPr>
        <p:spPr>
          <a:xfrm rot="0">
            <a:off x="1901825" y="4078683"/>
            <a:ext cx="14484350" cy="3704002"/>
          </a:xfrm>
          <a:prstGeom prst="rect">
            <a:avLst/>
          </a:prstGeom>
        </p:spPr>
        <p:txBody>
          <a:bodyPr anchor="t" rtlCol="false" tIns="0" lIns="0" bIns="0" rIns="0">
            <a:spAutoFit/>
          </a:bodyPr>
          <a:lstStyle/>
          <a:p>
            <a:pPr algn="l" marL="0" indent="0" lvl="0">
              <a:lnSpc>
                <a:spcPts val="7417"/>
              </a:lnSpc>
              <a:spcBef>
                <a:spcPct val="0"/>
              </a:spcBef>
            </a:pPr>
            <a:r>
              <a:rPr lang="en-US" sz="5298">
                <a:solidFill>
                  <a:srgbClr val="FFFFFF"/>
                </a:solidFill>
                <a:latin typeface="Galano Grotesque Alt"/>
                <a:ea typeface="Galano Grotesque Alt"/>
                <a:cs typeface="Galano Grotesque Alt"/>
                <a:sym typeface="Galano Grotesque Alt"/>
              </a:rPr>
              <a:t>A single person owns and operates the business. </a:t>
            </a:r>
            <a:r>
              <a:rPr lang="en-US" sz="5298">
                <a:solidFill>
                  <a:srgbClr val="7ED957"/>
                </a:solidFill>
                <a:latin typeface="Galano Grotesque Alt"/>
                <a:ea typeface="Galano Grotesque Alt"/>
                <a:cs typeface="Galano Grotesque Alt"/>
                <a:sym typeface="Galano Grotesque Alt"/>
              </a:rPr>
              <a:t>Easy and inexpensive</a:t>
            </a:r>
            <a:r>
              <a:rPr lang="en-US" sz="5298">
                <a:solidFill>
                  <a:srgbClr val="FFFFFF"/>
                </a:solidFill>
                <a:latin typeface="Galano Grotesque Alt"/>
                <a:ea typeface="Galano Grotesque Alt"/>
                <a:cs typeface="Galano Grotesque Alt"/>
                <a:sym typeface="Galano Grotesque Alt"/>
              </a:rPr>
              <a:t> but owner is personally liable for debts and obligations. Limited access to funding.</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901825" y="2339750"/>
            <a:ext cx="14302258" cy="1246689"/>
          </a:xfrm>
          <a:prstGeom prst="rect">
            <a:avLst/>
          </a:prstGeom>
        </p:spPr>
        <p:txBody>
          <a:bodyPr anchor="t" rtlCol="false" tIns="0" lIns="0" bIns="0" rIns="0">
            <a:spAutoFit/>
          </a:bodyPr>
          <a:lstStyle/>
          <a:p>
            <a:pPr algn="l" marL="0" indent="0" lvl="0">
              <a:lnSpc>
                <a:spcPts val="10233"/>
              </a:lnSpc>
              <a:spcBef>
                <a:spcPct val="0"/>
              </a:spcBef>
            </a:pPr>
            <a:r>
              <a:rPr lang="en-US" b="true" sz="7309">
                <a:solidFill>
                  <a:srgbClr val="7ED957"/>
                </a:solidFill>
                <a:latin typeface="Galano Grotesque Alt Bold"/>
                <a:ea typeface="Galano Grotesque Alt Bold"/>
                <a:cs typeface="Galano Grotesque Alt Bold"/>
                <a:sym typeface="Galano Grotesque Alt Bold"/>
              </a:rPr>
              <a:t>limited liability company (LLC)</a:t>
            </a:r>
          </a:p>
        </p:txBody>
      </p:sp>
      <p:sp>
        <p:nvSpPr>
          <p:cNvPr name="TextBox 5" id="5"/>
          <p:cNvSpPr txBox="true"/>
          <p:nvPr/>
        </p:nvSpPr>
        <p:spPr>
          <a:xfrm rot="0">
            <a:off x="1901825" y="4109899"/>
            <a:ext cx="14484350" cy="3704002"/>
          </a:xfrm>
          <a:prstGeom prst="rect">
            <a:avLst/>
          </a:prstGeom>
        </p:spPr>
        <p:txBody>
          <a:bodyPr anchor="t" rtlCol="false" tIns="0" lIns="0" bIns="0" rIns="0">
            <a:spAutoFit/>
          </a:bodyPr>
          <a:lstStyle/>
          <a:p>
            <a:pPr algn="l" marL="0" indent="0" lvl="0">
              <a:lnSpc>
                <a:spcPts val="7417"/>
              </a:lnSpc>
              <a:spcBef>
                <a:spcPct val="0"/>
              </a:spcBef>
            </a:pPr>
            <a:r>
              <a:rPr lang="en-US" sz="5298">
                <a:solidFill>
                  <a:srgbClr val="FFFFFF"/>
                </a:solidFill>
                <a:latin typeface="Galano Grotesque Alt"/>
                <a:ea typeface="Galano Grotesque Alt"/>
                <a:cs typeface="Galano Grotesque Alt"/>
                <a:sym typeface="Galano Grotesque Alt"/>
              </a:rPr>
              <a:t>Offers person liability protection for owners while allowing for simpler tax and management options. Higher setup costs and fees than sole proprietorships.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901825" y="1873025"/>
            <a:ext cx="14302258" cy="1246689"/>
          </a:xfrm>
          <a:prstGeom prst="rect">
            <a:avLst/>
          </a:prstGeom>
        </p:spPr>
        <p:txBody>
          <a:bodyPr anchor="t" rtlCol="false" tIns="0" lIns="0" bIns="0" rIns="0">
            <a:spAutoFit/>
          </a:bodyPr>
          <a:lstStyle/>
          <a:p>
            <a:pPr algn="l" marL="0" indent="0" lvl="0">
              <a:lnSpc>
                <a:spcPts val="10233"/>
              </a:lnSpc>
              <a:spcBef>
                <a:spcPct val="0"/>
              </a:spcBef>
            </a:pPr>
            <a:r>
              <a:rPr lang="en-US" b="true" sz="7309">
                <a:solidFill>
                  <a:srgbClr val="7ED957"/>
                </a:solidFill>
                <a:latin typeface="Galano Grotesque Alt Bold"/>
                <a:ea typeface="Galano Grotesque Alt Bold"/>
                <a:cs typeface="Galano Grotesque Alt Bold"/>
                <a:sym typeface="Galano Grotesque Alt Bold"/>
              </a:rPr>
              <a:t>s-corporations (S-Corp)</a:t>
            </a:r>
          </a:p>
        </p:txBody>
      </p:sp>
      <p:sp>
        <p:nvSpPr>
          <p:cNvPr name="TextBox 5" id="5"/>
          <p:cNvSpPr txBox="true"/>
          <p:nvPr/>
        </p:nvSpPr>
        <p:spPr>
          <a:xfrm rot="0">
            <a:off x="1901825" y="3643174"/>
            <a:ext cx="14484350" cy="4637452"/>
          </a:xfrm>
          <a:prstGeom prst="rect">
            <a:avLst/>
          </a:prstGeom>
        </p:spPr>
        <p:txBody>
          <a:bodyPr anchor="t" rtlCol="false" tIns="0" lIns="0" bIns="0" rIns="0">
            <a:spAutoFit/>
          </a:bodyPr>
          <a:lstStyle/>
          <a:p>
            <a:pPr algn="l" marL="0" indent="0" lvl="0">
              <a:lnSpc>
                <a:spcPts val="7417"/>
              </a:lnSpc>
              <a:spcBef>
                <a:spcPct val="0"/>
              </a:spcBef>
            </a:pPr>
            <a:r>
              <a:rPr lang="en-US" sz="5298">
                <a:solidFill>
                  <a:srgbClr val="FFFFFF"/>
                </a:solidFill>
                <a:latin typeface="Galano Grotesque Alt"/>
                <a:ea typeface="Galano Grotesque Alt"/>
                <a:cs typeface="Galano Grotesque Alt"/>
                <a:sym typeface="Galano Grotesque Alt"/>
              </a:rPr>
              <a:t>A corporation that passes income, losses, and tax obligations through to its shareholders, avoiding double taxation. Strict eligibility requirements and operational formalities will occur.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901825" y="1873025"/>
            <a:ext cx="14302258" cy="1246689"/>
          </a:xfrm>
          <a:prstGeom prst="rect">
            <a:avLst/>
          </a:prstGeom>
        </p:spPr>
        <p:txBody>
          <a:bodyPr anchor="t" rtlCol="false" tIns="0" lIns="0" bIns="0" rIns="0">
            <a:spAutoFit/>
          </a:bodyPr>
          <a:lstStyle/>
          <a:p>
            <a:pPr algn="l" marL="0" indent="0" lvl="0">
              <a:lnSpc>
                <a:spcPts val="10233"/>
              </a:lnSpc>
              <a:spcBef>
                <a:spcPct val="0"/>
              </a:spcBef>
            </a:pPr>
            <a:r>
              <a:rPr lang="en-US" b="true" sz="7309">
                <a:solidFill>
                  <a:srgbClr val="7ED957"/>
                </a:solidFill>
                <a:latin typeface="Galano Grotesque Alt Bold"/>
                <a:ea typeface="Galano Grotesque Alt Bold"/>
                <a:cs typeface="Galano Grotesque Alt Bold"/>
                <a:sym typeface="Galano Grotesque Alt Bold"/>
              </a:rPr>
              <a:t>c-corporations (C-Corp)</a:t>
            </a:r>
          </a:p>
        </p:txBody>
      </p:sp>
      <p:sp>
        <p:nvSpPr>
          <p:cNvPr name="TextBox 5" id="5"/>
          <p:cNvSpPr txBox="true"/>
          <p:nvPr/>
        </p:nvSpPr>
        <p:spPr>
          <a:xfrm rot="0">
            <a:off x="1901825" y="3643174"/>
            <a:ext cx="14484350" cy="4637452"/>
          </a:xfrm>
          <a:prstGeom prst="rect">
            <a:avLst/>
          </a:prstGeom>
        </p:spPr>
        <p:txBody>
          <a:bodyPr anchor="t" rtlCol="false" tIns="0" lIns="0" bIns="0" rIns="0">
            <a:spAutoFit/>
          </a:bodyPr>
          <a:lstStyle/>
          <a:p>
            <a:pPr algn="l" marL="0" indent="0" lvl="0">
              <a:lnSpc>
                <a:spcPts val="7417"/>
              </a:lnSpc>
              <a:spcBef>
                <a:spcPct val="0"/>
              </a:spcBef>
            </a:pPr>
            <a:r>
              <a:rPr lang="en-US" sz="5298">
                <a:solidFill>
                  <a:srgbClr val="FFFFFF"/>
                </a:solidFill>
                <a:latin typeface="Galano Grotesque Alt"/>
                <a:ea typeface="Galano Grotesque Alt"/>
                <a:cs typeface="Galano Grotesque Alt"/>
                <a:sym typeface="Galano Grotesque Alt"/>
              </a:rPr>
              <a:t>A standard corporation with profits taxed separately from its owners under corporate tax rules. It</a:t>
            </a:r>
            <a:r>
              <a:rPr lang="en-US" sz="5298">
                <a:solidFill>
                  <a:srgbClr val="FFFFFF"/>
                </a:solidFill>
                <a:latin typeface="Galano Grotesque Alt"/>
                <a:ea typeface="Galano Grotesque Alt"/>
                <a:cs typeface="Galano Grotesque Alt"/>
                <a:sym typeface="Galano Grotesque Alt"/>
              </a:rPr>
              <a:t> is t</a:t>
            </a:r>
            <a:r>
              <a:rPr lang="en-US" sz="5298">
                <a:solidFill>
                  <a:srgbClr val="FFFFFF"/>
                </a:solidFill>
                <a:latin typeface="Galano Grotesque Alt"/>
                <a:ea typeface="Galano Grotesque Alt"/>
                <a:cs typeface="Galano Grotesque Alt"/>
                <a:sym typeface="Galano Grotesque Alt"/>
              </a:rPr>
              <a:t>he</a:t>
            </a:r>
            <a:r>
              <a:rPr lang="en-US" sz="5298">
                <a:solidFill>
                  <a:srgbClr val="FFFFFF"/>
                </a:solidFill>
                <a:latin typeface="Galano Grotesque Alt"/>
                <a:ea typeface="Galano Grotesque Alt"/>
                <a:cs typeface="Galano Grotesque Alt"/>
                <a:sym typeface="Galano Grotesque Alt"/>
              </a:rPr>
              <a:t> p</a:t>
            </a:r>
            <a:r>
              <a:rPr lang="en-US" sz="5298">
                <a:solidFill>
                  <a:srgbClr val="FFFFFF"/>
                </a:solidFill>
                <a:latin typeface="Galano Grotesque Alt"/>
                <a:ea typeface="Galano Grotesque Alt"/>
                <a:cs typeface="Galano Grotesque Alt"/>
                <a:sym typeface="Galano Grotesque Alt"/>
              </a:rPr>
              <a:t>referred structure for high-growth startups and includes attractive stock options for investors.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901825" y="2806475"/>
            <a:ext cx="14302258" cy="1246689"/>
          </a:xfrm>
          <a:prstGeom prst="rect">
            <a:avLst/>
          </a:prstGeom>
        </p:spPr>
        <p:txBody>
          <a:bodyPr anchor="t" rtlCol="false" tIns="0" lIns="0" bIns="0" rIns="0">
            <a:spAutoFit/>
          </a:bodyPr>
          <a:lstStyle/>
          <a:p>
            <a:pPr algn="l" marL="0" indent="0" lvl="0">
              <a:lnSpc>
                <a:spcPts val="10233"/>
              </a:lnSpc>
              <a:spcBef>
                <a:spcPct val="0"/>
              </a:spcBef>
            </a:pPr>
            <a:r>
              <a:rPr lang="en-US" b="true" sz="7309">
                <a:solidFill>
                  <a:srgbClr val="7ED957"/>
                </a:solidFill>
                <a:latin typeface="Galano Grotesque Alt Bold"/>
                <a:ea typeface="Galano Grotesque Alt Bold"/>
                <a:cs typeface="Galano Grotesque Alt Bold"/>
                <a:sym typeface="Galano Grotesque Alt Bold"/>
              </a:rPr>
              <a:t>non-profit</a:t>
            </a:r>
          </a:p>
        </p:txBody>
      </p:sp>
      <p:sp>
        <p:nvSpPr>
          <p:cNvPr name="TextBox 5" id="5"/>
          <p:cNvSpPr txBox="true"/>
          <p:nvPr/>
        </p:nvSpPr>
        <p:spPr>
          <a:xfrm rot="0">
            <a:off x="1901825" y="4576624"/>
            <a:ext cx="14484350" cy="2770552"/>
          </a:xfrm>
          <a:prstGeom prst="rect">
            <a:avLst/>
          </a:prstGeom>
        </p:spPr>
        <p:txBody>
          <a:bodyPr anchor="t" rtlCol="false" tIns="0" lIns="0" bIns="0" rIns="0">
            <a:spAutoFit/>
          </a:bodyPr>
          <a:lstStyle/>
          <a:p>
            <a:pPr algn="l" marL="0" indent="0" lvl="0">
              <a:lnSpc>
                <a:spcPts val="7417"/>
              </a:lnSpc>
              <a:spcBef>
                <a:spcPct val="0"/>
              </a:spcBef>
            </a:pPr>
            <a:r>
              <a:rPr lang="en-US" sz="5298">
                <a:solidFill>
                  <a:srgbClr val="FFFFFF"/>
                </a:solidFill>
                <a:latin typeface="Galano Grotesque Alt"/>
                <a:ea typeface="Galano Grotesque Alt"/>
                <a:cs typeface="Galano Grotesque Alt"/>
                <a:sym typeface="Galano Grotesque Alt"/>
              </a:rPr>
              <a:t>Eligible for grants and tax-exempt donations, no profit distribution to owners, mission-driven, and board-managed.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2017595" y="3285567"/>
            <a:ext cx="14595002" cy="5972733"/>
          </a:xfrm>
          <a:prstGeom prst="rect">
            <a:avLst/>
          </a:prstGeom>
        </p:spPr>
        <p:txBody>
          <a:bodyPr anchor="t" rtlCol="false" tIns="0" lIns="0" bIns="0" rIns="0">
            <a:spAutoFit/>
          </a:bodyPr>
          <a:lstStyle/>
          <a:p>
            <a:pPr algn="l" marL="0" indent="0" lvl="0">
              <a:lnSpc>
                <a:spcPts val="6794"/>
              </a:lnSpc>
              <a:spcBef>
                <a:spcPct val="0"/>
              </a:spcBef>
            </a:pPr>
            <a:r>
              <a:rPr lang="en-US" b="true" sz="4853">
                <a:solidFill>
                  <a:srgbClr val="FFFFFF"/>
                </a:solidFill>
                <a:latin typeface="Galano Grotesque Alt Bold"/>
                <a:ea typeface="Galano Grotesque Alt Bold"/>
                <a:cs typeface="Galano Grotesque Alt Bold"/>
                <a:sym typeface="Galano Grotesque Alt Bold"/>
              </a:rPr>
              <a:t>Common Mistakes:</a:t>
            </a:r>
          </a:p>
          <a:p>
            <a:pPr algn="l" marL="1047766" indent="-523883" lvl="1">
              <a:lnSpc>
                <a:spcPts val="6794"/>
              </a:lnSpc>
              <a:spcBef>
                <a:spcPct val="0"/>
              </a:spcBef>
              <a:buFont typeface="Arial"/>
              <a:buChar char="•"/>
            </a:pPr>
            <a:r>
              <a:rPr lang="en-US" sz="4853" strike="noStrike" u="none">
                <a:solidFill>
                  <a:srgbClr val="FFFFFF"/>
                </a:solidFill>
                <a:latin typeface="Galano Grotesque Alt"/>
                <a:ea typeface="Galano Grotesque Alt"/>
                <a:cs typeface="Galano Grotesque Alt"/>
                <a:sym typeface="Galano Grotesque Alt"/>
              </a:rPr>
              <a:t>Using business funds for personal purchases without clear, documented purposes</a:t>
            </a:r>
          </a:p>
          <a:p>
            <a:pPr algn="l" marL="1047766" indent="-523883" lvl="1">
              <a:lnSpc>
                <a:spcPts val="6794"/>
              </a:lnSpc>
              <a:spcBef>
                <a:spcPct val="0"/>
              </a:spcBef>
              <a:buFont typeface="Arial"/>
              <a:buChar char="•"/>
            </a:pPr>
            <a:r>
              <a:rPr lang="en-US" sz="4853" strike="noStrike" u="none">
                <a:solidFill>
                  <a:srgbClr val="FFFFFF"/>
                </a:solidFill>
                <a:latin typeface="Galano Grotesque Alt"/>
                <a:ea typeface="Galano Grotesque Alt"/>
                <a:cs typeface="Galano Grotesque Alt"/>
                <a:sym typeface="Galano Grotesque Alt"/>
              </a:rPr>
              <a:t>Mixing finances between multiple businesses</a:t>
            </a:r>
          </a:p>
          <a:p>
            <a:pPr algn="l" marL="1047766" indent="-523883" lvl="1">
              <a:lnSpc>
                <a:spcPts val="6794"/>
              </a:lnSpc>
              <a:spcBef>
                <a:spcPct val="0"/>
              </a:spcBef>
              <a:buFont typeface="Arial"/>
              <a:buChar char="•"/>
            </a:pPr>
            <a:r>
              <a:rPr lang="en-US" sz="4853" strike="noStrike" u="none">
                <a:solidFill>
                  <a:srgbClr val="FFFFFF"/>
                </a:solidFill>
                <a:latin typeface="Galano Grotesque Alt"/>
                <a:ea typeface="Galano Grotesque Alt"/>
                <a:cs typeface="Galano Grotesque Alt"/>
                <a:sym typeface="Galano Grotesque Alt"/>
              </a:rPr>
              <a:t>Failing to document policies for company assets</a:t>
            </a:r>
          </a:p>
        </p:txBody>
      </p:sp>
      <p:sp>
        <p:nvSpPr>
          <p:cNvPr name="TextBox 5" id="5"/>
          <p:cNvSpPr txBox="true"/>
          <p:nvPr/>
        </p:nvSpPr>
        <p:spPr>
          <a:xfrm rot="0">
            <a:off x="1961693" y="1940157"/>
            <a:ext cx="14650904" cy="1253139"/>
          </a:xfrm>
          <a:prstGeom prst="rect">
            <a:avLst/>
          </a:prstGeom>
        </p:spPr>
        <p:txBody>
          <a:bodyPr anchor="t" rtlCol="false" tIns="0" lIns="0" bIns="0" rIns="0">
            <a:spAutoFit/>
          </a:bodyPr>
          <a:lstStyle/>
          <a:p>
            <a:pPr algn="l" marL="0" indent="0" lvl="0">
              <a:lnSpc>
                <a:spcPts val="9391"/>
              </a:lnSpc>
            </a:pPr>
            <a:r>
              <a:rPr lang="en-US" b="true" sz="9486">
                <a:solidFill>
                  <a:srgbClr val="FFFFFF"/>
                </a:solidFill>
                <a:latin typeface="Galano Grotesque Alt Bold"/>
                <a:ea typeface="Galano Grotesque Alt Bold"/>
                <a:cs typeface="Galano Grotesque Alt Bold"/>
                <a:sym typeface="Galano Grotesque Alt Bold"/>
              </a:rPr>
              <a:t>know your requirements</a:t>
            </a:r>
          </a:p>
        </p:txBody>
      </p:sp>
      <p:sp>
        <p:nvSpPr>
          <p:cNvPr name="TextBox 6" id="6"/>
          <p:cNvSpPr txBox="true"/>
          <p:nvPr/>
        </p:nvSpPr>
        <p:spPr>
          <a:xfrm rot="0">
            <a:off x="1981867" y="919685"/>
            <a:ext cx="6528923" cy="829972"/>
          </a:xfrm>
          <a:prstGeom prst="rect">
            <a:avLst/>
          </a:prstGeom>
        </p:spPr>
        <p:txBody>
          <a:bodyPr anchor="t" rtlCol="false" tIns="0" lIns="0" bIns="0" rIns="0">
            <a:spAutoFit/>
          </a:bodyPr>
          <a:lstStyle/>
          <a:p>
            <a:pPr algn="l" marL="0" indent="0" lvl="0">
              <a:lnSpc>
                <a:spcPts val="6753"/>
              </a:lnSpc>
              <a:spcBef>
                <a:spcPct val="0"/>
              </a:spcBef>
            </a:pPr>
            <a:r>
              <a:rPr lang="en-US" b="true" sz="4823">
                <a:solidFill>
                  <a:srgbClr val="7ED957"/>
                </a:solidFill>
                <a:latin typeface="Galano Grotesque Alt Bold"/>
                <a:ea typeface="Galano Grotesque Alt Bold"/>
                <a:cs typeface="Galano Grotesque Alt Bold"/>
                <a:sym typeface="Galano Grotesque Alt Bold"/>
              </a:rPr>
              <a:t>case study:</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840297" y="895350"/>
            <a:ext cx="14302258" cy="1246689"/>
          </a:xfrm>
          <a:prstGeom prst="rect">
            <a:avLst/>
          </a:prstGeom>
        </p:spPr>
        <p:txBody>
          <a:bodyPr anchor="t" rtlCol="false" tIns="0" lIns="0" bIns="0" rIns="0">
            <a:spAutoFit/>
          </a:bodyPr>
          <a:lstStyle/>
          <a:p>
            <a:pPr algn="l" marL="0" indent="0" lvl="0">
              <a:lnSpc>
                <a:spcPts val="10233"/>
              </a:lnSpc>
              <a:spcBef>
                <a:spcPct val="0"/>
              </a:spcBef>
            </a:pPr>
            <a:r>
              <a:rPr lang="en-US" b="true" sz="7309">
                <a:solidFill>
                  <a:srgbClr val="7ED957"/>
                </a:solidFill>
                <a:latin typeface="Galano Grotesque Alt Bold"/>
                <a:ea typeface="Galano Grotesque Alt Bold"/>
                <a:cs typeface="Galano Grotesque Alt Bold"/>
                <a:sym typeface="Galano Grotesque Alt Bold"/>
              </a:rPr>
              <a:t>when should you incorporate?</a:t>
            </a:r>
          </a:p>
        </p:txBody>
      </p:sp>
      <p:sp>
        <p:nvSpPr>
          <p:cNvPr name="TextBox 5" id="5"/>
          <p:cNvSpPr txBox="true"/>
          <p:nvPr/>
        </p:nvSpPr>
        <p:spPr>
          <a:xfrm rot="0">
            <a:off x="1840297" y="2329792"/>
            <a:ext cx="14607407" cy="8544432"/>
          </a:xfrm>
          <a:prstGeom prst="rect">
            <a:avLst/>
          </a:prstGeom>
        </p:spPr>
        <p:txBody>
          <a:bodyPr anchor="t" rtlCol="false" tIns="0" lIns="0" bIns="0" rIns="0">
            <a:spAutoFit/>
          </a:bodyPr>
          <a:lstStyle/>
          <a:p>
            <a:pPr algn="l">
              <a:lnSpc>
                <a:spcPts val="6797"/>
              </a:lnSpc>
            </a:pPr>
            <a:r>
              <a:rPr lang="en-US" sz="4855">
                <a:solidFill>
                  <a:srgbClr val="FFFFFF"/>
                </a:solidFill>
                <a:latin typeface="Galano Grotesque Alt"/>
                <a:ea typeface="Galano Grotesque Alt"/>
                <a:cs typeface="Galano Grotesque Alt"/>
                <a:sym typeface="Galano Grotesque Alt"/>
              </a:rPr>
              <a:t>For some types of businesses, filing early </a:t>
            </a:r>
            <a:r>
              <a:rPr lang="en-US" sz="4855" b="true">
                <a:solidFill>
                  <a:srgbClr val="FFFFFF"/>
                </a:solidFill>
                <a:latin typeface="Galano Grotesque Alt Bold"/>
                <a:ea typeface="Galano Grotesque Alt Bold"/>
                <a:cs typeface="Galano Grotesque Alt Bold"/>
                <a:sym typeface="Galano Grotesque Alt Bold"/>
              </a:rPr>
              <a:t>is non-negotiable</a:t>
            </a:r>
            <a:r>
              <a:rPr lang="en-US" sz="4855">
                <a:solidFill>
                  <a:srgbClr val="FFFFFF"/>
                </a:solidFill>
                <a:latin typeface="Galano Grotesque Alt"/>
                <a:ea typeface="Galano Grotesque Alt"/>
                <a:cs typeface="Galano Grotesque Alt"/>
                <a:sym typeface="Galano Grotesque Alt"/>
              </a:rPr>
              <a:t>. If you are hiring employees, even on a part-time or contract basis, you should have a legal entity in place. </a:t>
            </a:r>
          </a:p>
          <a:p>
            <a:pPr algn="l">
              <a:lnSpc>
                <a:spcPts val="6797"/>
              </a:lnSpc>
            </a:pPr>
          </a:p>
          <a:p>
            <a:pPr algn="l">
              <a:lnSpc>
                <a:spcPts val="6797"/>
              </a:lnSpc>
            </a:pPr>
            <a:r>
              <a:rPr lang="en-US" sz="4855">
                <a:solidFill>
                  <a:srgbClr val="FFFFFF"/>
                </a:solidFill>
                <a:latin typeface="Galano Grotesque Alt"/>
                <a:ea typeface="Galano Grotesque Alt"/>
                <a:cs typeface="Galano Grotesque Alt"/>
                <a:sym typeface="Galano Grotesque Alt"/>
              </a:rPr>
              <a:t>If you are still in the idea phase, testing a concept online, or freelancing with minimal interaction, you may choose to wait.</a:t>
            </a:r>
          </a:p>
          <a:p>
            <a:pPr algn="l">
              <a:lnSpc>
                <a:spcPts val="6797"/>
              </a:lnSpc>
            </a:pPr>
          </a:p>
          <a:p>
            <a:pPr algn="l" marL="0" indent="0" lvl="0">
              <a:lnSpc>
                <a:spcPts val="6797"/>
              </a:lnSpc>
              <a:spcBef>
                <a:spcPct val="0"/>
              </a:spcBef>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2192000"/>
          </a:xfrm>
          <a:custGeom>
            <a:avLst/>
            <a:gdLst/>
            <a:ahLst/>
            <a:cxnLst/>
            <a:rect r="r" b="b" t="t" l="l"/>
            <a:pathLst>
              <a:path h="12192000" w="18288000">
                <a:moveTo>
                  <a:pt x="0" y="0"/>
                </a:moveTo>
                <a:lnTo>
                  <a:pt x="18288000" y="0"/>
                </a:lnTo>
                <a:lnTo>
                  <a:pt x="18288000" y="12192000"/>
                </a:lnTo>
                <a:lnTo>
                  <a:pt x="0" y="12192000"/>
                </a:lnTo>
                <a:lnTo>
                  <a:pt x="0" y="0"/>
                </a:lnTo>
                <a:close/>
              </a:path>
            </a:pathLst>
          </a:custGeom>
          <a:blipFill>
            <a:blip r:embed="rId2"/>
            <a:stretch>
              <a:fillRect l="0" t="0" r="0" b="0"/>
            </a:stretch>
          </a:blipFill>
        </p:spPr>
      </p:sp>
      <p:sp>
        <p:nvSpPr>
          <p:cNvPr name="Freeform 3" id="3"/>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9999"/>
            </a:blip>
            <a:stretch>
              <a:fillRect l="-14285" t="-51587" r="0" b="-51587"/>
            </a:stretch>
          </a:blipFill>
        </p:spPr>
      </p:sp>
      <p:grpSp>
        <p:nvGrpSpPr>
          <p:cNvPr name="Group 4" id="4"/>
          <p:cNvGrpSpPr/>
          <p:nvPr/>
        </p:nvGrpSpPr>
        <p:grpSpPr>
          <a:xfrm rot="0">
            <a:off x="-234717" y="-145389"/>
            <a:ext cx="18675145" cy="10755261"/>
            <a:chOff x="0" y="0"/>
            <a:chExt cx="4918557" cy="2832661"/>
          </a:xfrm>
        </p:grpSpPr>
        <p:sp>
          <p:nvSpPr>
            <p:cNvPr name="Freeform 5" id="5"/>
            <p:cNvSpPr/>
            <p:nvPr/>
          </p:nvSpPr>
          <p:spPr>
            <a:xfrm flipH="false" flipV="false" rot="0">
              <a:off x="0" y="0"/>
              <a:ext cx="4918557" cy="2832661"/>
            </a:xfrm>
            <a:custGeom>
              <a:avLst/>
              <a:gdLst/>
              <a:ahLst/>
              <a:cxnLst/>
              <a:rect r="r" b="b" t="t" l="l"/>
              <a:pathLst>
                <a:path h="2832661" w="4918557">
                  <a:moveTo>
                    <a:pt x="21142" y="0"/>
                  </a:moveTo>
                  <a:lnTo>
                    <a:pt x="4897414" y="0"/>
                  </a:lnTo>
                  <a:cubicBezTo>
                    <a:pt x="4903022" y="0"/>
                    <a:pt x="4908399" y="2227"/>
                    <a:pt x="4912364" y="6192"/>
                  </a:cubicBezTo>
                  <a:cubicBezTo>
                    <a:pt x="4916329" y="10157"/>
                    <a:pt x="4918557" y="15535"/>
                    <a:pt x="4918557" y="21142"/>
                  </a:cubicBezTo>
                  <a:lnTo>
                    <a:pt x="4918557" y="2811519"/>
                  </a:lnTo>
                  <a:cubicBezTo>
                    <a:pt x="4918557" y="2817126"/>
                    <a:pt x="4916329" y="2822504"/>
                    <a:pt x="4912364" y="2826469"/>
                  </a:cubicBezTo>
                  <a:cubicBezTo>
                    <a:pt x="4908399" y="2830434"/>
                    <a:pt x="4903022" y="2832661"/>
                    <a:pt x="4897414" y="2832661"/>
                  </a:cubicBezTo>
                  <a:lnTo>
                    <a:pt x="21142" y="2832661"/>
                  </a:lnTo>
                  <a:cubicBezTo>
                    <a:pt x="15535" y="2832661"/>
                    <a:pt x="10157" y="2830434"/>
                    <a:pt x="6192" y="2826469"/>
                  </a:cubicBezTo>
                  <a:cubicBezTo>
                    <a:pt x="2227" y="2822504"/>
                    <a:pt x="0" y="2817126"/>
                    <a:pt x="0" y="2811519"/>
                  </a:cubicBezTo>
                  <a:lnTo>
                    <a:pt x="0" y="21142"/>
                  </a:lnTo>
                  <a:cubicBezTo>
                    <a:pt x="0" y="15535"/>
                    <a:pt x="2227" y="10157"/>
                    <a:pt x="6192" y="6192"/>
                  </a:cubicBezTo>
                  <a:cubicBezTo>
                    <a:pt x="10157" y="2227"/>
                    <a:pt x="15535" y="0"/>
                    <a:pt x="21142" y="0"/>
                  </a:cubicBezTo>
                  <a:close/>
                </a:path>
              </a:pathLst>
            </a:custGeom>
            <a:solidFill>
              <a:srgbClr val="03265B">
                <a:alpha val="88627"/>
              </a:srgbClr>
            </a:solidFill>
          </p:spPr>
        </p:sp>
        <p:sp>
          <p:nvSpPr>
            <p:cNvPr name="TextBox 6" id="6"/>
            <p:cNvSpPr txBox="true"/>
            <p:nvPr/>
          </p:nvSpPr>
          <p:spPr>
            <a:xfrm>
              <a:off x="0" y="-76200"/>
              <a:ext cx="4918557" cy="2908861"/>
            </a:xfrm>
            <a:prstGeom prst="rect">
              <a:avLst/>
            </a:prstGeom>
          </p:spPr>
          <p:txBody>
            <a:bodyPr anchor="ctr" rtlCol="false" tIns="50800" lIns="50800" bIns="50800" rIns="50800"/>
            <a:lstStyle/>
            <a:p>
              <a:pPr algn="ctr">
                <a:lnSpc>
                  <a:spcPts val="3361"/>
                </a:lnSpc>
              </a:pPr>
            </a:p>
          </p:txBody>
        </p:sp>
      </p:grpSp>
      <p:sp>
        <p:nvSpPr>
          <p:cNvPr name="Freeform 7" id="7"/>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2222631" y="2299877"/>
            <a:ext cx="13760450" cy="2597551"/>
          </a:xfrm>
          <a:prstGeom prst="rect">
            <a:avLst/>
          </a:prstGeom>
        </p:spPr>
        <p:txBody>
          <a:bodyPr anchor="t" rtlCol="false" tIns="0" lIns="0" bIns="0" rIns="0">
            <a:spAutoFit/>
          </a:bodyPr>
          <a:lstStyle/>
          <a:p>
            <a:pPr algn="ctr" marL="0" indent="0" lvl="0">
              <a:lnSpc>
                <a:spcPts val="10056"/>
              </a:lnSpc>
            </a:pPr>
            <a:r>
              <a:rPr lang="en-US" b="true" sz="9486">
                <a:solidFill>
                  <a:srgbClr val="FFFFFF"/>
                </a:solidFill>
                <a:latin typeface="Galano Grotesque Alt Bold"/>
                <a:ea typeface="Galano Grotesque Alt Bold"/>
                <a:cs typeface="Galano Grotesque Alt Bold"/>
                <a:sym typeface="Galano Grotesque Alt Bold"/>
              </a:rPr>
              <a:t>build your </a:t>
            </a:r>
            <a:r>
              <a:rPr lang="en-US" b="true" sz="9486">
                <a:solidFill>
                  <a:srgbClr val="7ED957"/>
                </a:solidFill>
                <a:latin typeface="Galano Grotesque Alt Bold"/>
                <a:ea typeface="Galano Grotesque Alt Bold"/>
                <a:cs typeface="Galano Grotesque Alt Bold"/>
                <a:sym typeface="Galano Grotesque Alt Bold"/>
              </a:rPr>
              <a:t>company</a:t>
            </a:r>
            <a:r>
              <a:rPr lang="en-US" b="true" sz="9486">
                <a:solidFill>
                  <a:srgbClr val="FFFFFF"/>
                </a:solidFill>
                <a:latin typeface="Galano Grotesque Alt Bold"/>
                <a:ea typeface="Galano Grotesque Alt Bold"/>
                <a:cs typeface="Galano Grotesque Alt Bold"/>
                <a:sym typeface="Galano Grotesque Alt Bold"/>
              </a:rPr>
              <a:t> and your </a:t>
            </a:r>
            <a:r>
              <a:rPr lang="en-US" b="true" sz="9486">
                <a:solidFill>
                  <a:srgbClr val="7ED957"/>
                </a:solidFill>
                <a:latin typeface="Galano Grotesque Alt Bold"/>
                <a:ea typeface="Galano Grotesque Alt Bold"/>
                <a:cs typeface="Galano Grotesque Alt Bold"/>
                <a:sym typeface="Galano Grotesque Alt Bold"/>
              </a:rPr>
              <a:t>team</a:t>
            </a:r>
            <a:r>
              <a:rPr lang="en-US" b="true" sz="9486">
                <a:solidFill>
                  <a:srgbClr val="FFFFFF"/>
                </a:solidFill>
                <a:latin typeface="Galano Grotesque Alt Bold"/>
                <a:ea typeface="Galano Grotesque Alt Bold"/>
                <a:cs typeface="Galano Grotesque Alt Bold"/>
                <a:sym typeface="Galano Grotesque Alt Bold"/>
              </a:rPr>
              <a:t>  </a:t>
            </a:r>
          </a:p>
        </p:txBody>
      </p:sp>
      <p:sp>
        <p:nvSpPr>
          <p:cNvPr name="TextBox 9" id="9"/>
          <p:cNvSpPr txBox="true"/>
          <p:nvPr/>
        </p:nvSpPr>
        <p:spPr>
          <a:xfrm rot="0">
            <a:off x="3504366" y="5067300"/>
            <a:ext cx="11764523" cy="3776067"/>
          </a:xfrm>
          <a:prstGeom prst="rect">
            <a:avLst/>
          </a:prstGeom>
        </p:spPr>
        <p:txBody>
          <a:bodyPr anchor="t" rtlCol="false" tIns="0" lIns="0" bIns="0" rIns="0">
            <a:spAutoFit/>
          </a:bodyPr>
          <a:lstStyle/>
          <a:p>
            <a:pPr algn="ctr">
              <a:lnSpc>
                <a:spcPts val="6070"/>
              </a:lnSpc>
            </a:pPr>
            <a:r>
              <a:rPr lang="en-US" sz="4335">
                <a:solidFill>
                  <a:srgbClr val="FFFFFF"/>
                </a:solidFill>
                <a:latin typeface="Galano Grotesque Alt"/>
                <a:ea typeface="Galano Grotesque Alt"/>
                <a:cs typeface="Galano Grotesque Alt"/>
                <a:sym typeface="Galano Grotesque Alt"/>
              </a:rPr>
              <a:t>We’ll cover the different types of</a:t>
            </a:r>
          </a:p>
          <a:p>
            <a:pPr algn="ctr">
              <a:lnSpc>
                <a:spcPts val="6070"/>
              </a:lnSpc>
            </a:pPr>
            <a:r>
              <a:rPr lang="en-US" sz="4335">
                <a:solidFill>
                  <a:srgbClr val="FFFFFF"/>
                </a:solidFill>
                <a:latin typeface="Galano Grotesque Alt"/>
                <a:ea typeface="Galano Grotesque Alt"/>
                <a:cs typeface="Galano Grotesque Alt"/>
                <a:sym typeface="Galano Grotesque Alt"/>
              </a:rPr>
              <a:t>companies, the incorporation process, how to seek legal help, and how to find the best people to join your team as you grow.</a:t>
            </a:r>
          </a:p>
          <a:p>
            <a:pPr algn="l" marL="0" indent="0" lvl="0">
              <a:lnSpc>
                <a:spcPts val="6070"/>
              </a:lnSpc>
              <a:spcBef>
                <a:spcPct val="0"/>
              </a:spcBef>
            </a:pP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840297" y="1949317"/>
            <a:ext cx="14302258" cy="1246689"/>
          </a:xfrm>
          <a:prstGeom prst="rect">
            <a:avLst/>
          </a:prstGeom>
        </p:spPr>
        <p:txBody>
          <a:bodyPr anchor="t" rtlCol="false" tIns="0" lIns="0" bIns="0" rIns="0">
            <a:spAutoFit/>
          </a:bodyPr>
          <a:lstStyle/>
          <a:p>
            <a:pPr algn="l" marL="0" indent="0" lvl="0">
              <a:lnSpc>
                <a:spcPts val="10233"/>
              </a:lnSpc>
              <a:spcBef>
                <a:spcPct val="0"/>
              </a:spcBef>
            </a:pPr>
            <a:r>
              <a:rPr lang="en-US" b="true" sz="7309">
                <a:solidFill>
                  <a:srgbClr val="7ED957"/>
                </a:solidFill>
                <a:latin typeface="Galano Grotesque Alt Bold"/>
                <a:ea typeface="Galano Grotesque Alt Bold"/>
                <a:cs typeface="Galano Grotesque Alt Bold"/>
                <a:sym typeface="Galano Grotesque Alt Bold"/>
              </a:rPr>
              <a:t>can you file yourself?</a:t>
            </a:r>
          </a:p>
        </p:txBody>
      </p:sp>
      <p:sp>
        <p:nvSpPr>
          <p:cNvPr name="TextBox 5" id="5"/>
          <p:cNvSpPr txBox="true"/>
          <p:nvPr/>
        </p:nvSpPr>
        <p:spPr>
          <a:xfrm rot="0">
            <a:off x="1840297" y="3782120"/>
            <a:ext cx="14607407" cy="4258182"/>
          </a:xfrm>
          <a:prstGeom prst="rect">
            <a:avLst/>
          </a:prstGeom>
        </p:spPr>
        <p:txBody>
          <a:bodyPr anchor="t" rtlCol="false" tIns="0" lIns="0" bIns="0" rIns="0">
            <a:spAutoFit/>
          </a:bodyPr>
          <a:lstStyle/>
          <a:p>
            <a:pPr algn="l" marL="0" indent="0" lvl="0">
              <a:lnSpc>
                <a:spcPts val="6797"/>
              </a:lnSpc>
              <a:spcBef>
                <a:spcPct val="0"/>
              </a:spcBef>
            </a:pPr>
            <a:r>
              <a:rPr lang="en-US" sz="4855">
                <a:solidFill>
                  <a:srgbClr val="FFFFFF"/>
                </a:solidFill>
                <a:latin typeface="Galano Grotesque Alt"/>
                <a:ea typeface="Galano Grotesque Alt"/>
                <a:cs typeface="Galano Grotesque Alt"/>
                <a:sym typeface="Galano Grotesque Alt"/>
              </a:rPr>
              <a:t>It depends on the business structure &amp; how comfortable you are with the process. Some structures are simple to file like LLC’s and Sole-Proprietorships. Other, more complex types might require help or consultation.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2037840" y="2705523"/>
            <a:ext cx="13760450" cy="1625935"/>
          </a:xfrm>
          <a:prstGeom prst="rect">
            <a:avLst/>
          </a:prstGeom>
        </p:spPr>
        <p:txBody>
          <a:bodyPr anchor="t" rtlCol="false" tIns="0" lIns="0" bIns="0" rIns="0">
            <a:spAutoFit/>
          </a:bodyPr>
          <a:lstStyle/>
          <a:p>
            <a:pPr algn="l" marL="0" indent="0" lvl="0">
              <a:lnSpc>
                <a:spcPts val="13281"/>
              </a:lnSpc>
              <a:spcBef>
                <a:spcPct val="0"/>
              </a:spcBef>
            </a:pPr>
            <a:r>
              <a:rPr lang="en-US" b="true" sz="9486">
                <a:solidFill>
                  <a:srgbClr val="FFFFFF"/>
                </a:solidFill>
                <a:latin typeface="Galano Grotesque Alt Bold"/>
                <a:ea typeface="Galano Grotesque Alt Bold"/>
                <a:cs typeface="Galano Grotesque Alt Bold"/>
                <a:sym typeface="Galano Grotesque Alt Bold"/>
              </a:rPr>
              <a:t>what is your structure?</a:t>
            </a:r>
          </a:p>
        </p:txBody>
      </p:sp>
      <p:sp>
        <p:nvSpPr>
          <p:cNvPr name="TextBox 5" id="5"/>
          <p:cNvSpPr txBox="true"/>
          <p:nvPr/>
        </p:nvSpPr>
        <p:spPr>
          <a:xfrm rot="0">
            <a:off x="2038371" y="1899128"/>
            <a:ext cx="6528923" cy="829972"/>
          </a:xfrm>
          <a:prstGeom prst="rect">
            <a:avLst/>
          </a:prstGeom>
        </p:spPr>
        <p:txBody>
          <a:bodyPr anchor="t" rtlCol="false" tIns="0" lIns="0" bIns="0" rIns="0">
            <a:spAutoFit/>
          </a:bodyPr>
          <a:lstStyle/>
          <a:p>
            <a:pPr algn="l" marL="0" indent="0" lvl="0">
              <a:lnSpc>
                <a:spcPts val="6753"/>
              </a:lnSpc>
              <a:spcBef>
                <a:spcPct val="0"/>
              </a:spcBef>
            </a:pPr>
            <a:r>
              <a:rPr lang="en-US" b="true" sz="4823">
                <a:solidFill>
                  <a:srgbClr val="7ED957"/>
                </a:solidFill>
                <a:latin typeface="Galano Grotesque Alt Bold"/>
                <a:ea typeface="Galano Grotesque Alt Bold"/>
                <a:cs typeface="Galano Grotesque Alt Bold"/>
                <a:sym typeface="Galano Grotesque Alt Bold"/>
              </a:rPr>
              <a:t>share:</a:t>
            </a:r>
          </a:p>
        </p:txBody>
      </p:sp>
      <p:sp>
        <p:nvSpPr>
          <p:cNvPr name="TextBox 6" id="6"/>
          <p:cNvSpPr txBox="true"/>
          <p:nvPr/>
        </p:nvSpPr>
        <p:spPr>
          <a:xfrm rot="0">
            <a:off x="1544697" y="4704607"/>
            <a:ext cx="14896526" cy="3241296"/>
          </a:xfrm>
          <a:prstGeom prst="rect">
            <a:avLst/>
          </a:prstGeom>
        </p:spPr>
        <p:txBody>
          <a:bodyPr anchor="t" rtlCol="false" tIns="0" lIns="0" bIns="0" rIns="0">
            <a:spAutoFit/>
          </a:bodyPr>
          <a:lstStyle/>
          <a:p>
            <a:pPr algn="l" marL="1143874" indent="-571937" lvl="1">
              <a:lnSpc>
                <a:spcPts val="6410"/>
              </a:lnSpc>
              <a:buFont typeface="Arial"/>
              <a:buChar char="•"/>
            </a:pPr>
            <a:r>
              <a:rPr lang="en-US" sz="5298">
                <a:solidFill>
                  <a:srgbClr val="FFFFFF"/>
                </a:solidFill>
                <a:latin typeface="Galano Grotesque Alt"/>
                <a:ea typeface="Galano Grotesque Alt"/>
                <a:cs typeface="Galano Grotesque Alt"/>
                <a:sym typeface="Galano Grotesque Alt"/>
              </a:rPr>
              <a:t>Share your business structure with the cohort. </a:t>
            </a:r>
          </a:p>
          <a:p>
            <a:pPr algn="l" marL="1143874" indent="-571937" lvl="1">
              <a:lnSpc>
                <a:spcPts val="6410"/>
              </a:lnSpc>
              <a:buFont typeface="Arial"/>
              <a:buChar char="•"/>
            </a:pPr>
            <a:r>
              <a:rPr lang="en-US" sz="5298">
                <a:solidFill>
                  <a:srgbClr val="FFFFFF"/>
                </a:solidFill>
                <a:latin typeface="Galano Grotesque Alt"/>
                <a:ea typeface="Galano Grotesque Alt"/>
                <a:cs typeface="Galano Grotesque Alt"/>
                <a:sym typeface="Galano Grotesque Alt"/>
              </a:rPr>
              <a:t>Help cohort members brainstorm possible structures.</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901825" y="4030482"/>
            <a:ext cx="14484350" cy="1625935"/>
          </a:xfrm>
          <a:prstGeom prst="rect">
            <a:avLst/>
          </a:prstGeom>
        </p:spPr>
        <p:txBody>
          <a:bodyPr anchor="t" rtlCol="false" tIns="0" lIns="0" bIns="0" rIns="0">
            <a:spAutoFit/>
          </a:bodyPr>
          <a:lstStyle/>
          <a:p>
            <a:pPr algn="ctr" marL="0" indent="0" lvl="0">
              <a:lnSpc>
                <a:spcPts val="13281"/>
              </a:lnSpc>
              <a:spcBef>
                <a:spcPct val="0"/>
              </a:spcBef>
            </a:pPr>
            <a:r>
              <a:rPr lang="en-US" b="true" sz="9486">
                <a:solidFill>
                  <a:srgbClr val="7ED957"/>
                </a:solidFill>
                <a:latin typeface="Galano Grotesque Alt Bold"/>
                <a:ea typeface="Galano Grotesque Alt Bold"/>
                <a:cs typeface="Galano Grotesque Alt Bold"/>
                <a:sym typeface="Galano Grotesque Alt Bold"/>
              </a:rPr>
              <a:t>trademark </a:t>
            </a:r>
            <a:r>
              <a:rPr lang="en-US" b="true" sz="9486">
                <a:solidFill>
                  <a:srgbClr val="FFFFFF"/>
                </a:solidFill>
                <a:latin typeface="Galano Grotesque Alt Bold"/>
                <a:ea typeface="Galano Grotesque Alt Bold"/>
                <a:cs typeface="Galano Grotesque Alt Bold"/>
                <a:sym typeface="Galano Grotesque Alt Bold"/>
              </a:rPr>
              <a:t>basics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744292" y="1626581"/>
            <a:ext cx="13760450" cy="1253139"/>
          </a:xfrm>
          <a:prstGeom prst="rect">
            <a:avLst/>
          </a:prstGeom>
        </p:spPr>
        <p:txBody>
          <a:bodyPr anchor="t" rtlCol="false" tIns="0" lIns="0" bIns="0" rIns="0">
            <a:spAutoFit/>
          </a:bodyPr>
          <a:lstStyle/>
          <a:p>
            <a:pPr algn="l" marL="0" indent="0" lvl="0">
              <a:lnSpc>
                <a:spcPts val="9391"/>
              </a:lnSpc>
            </a:pPr>
            <a:r>
              <a:rPr lang="en-US" b="true" sz="9486">
                <a:solidFill>
                  <a:srgbClr val="7ED957"/>
                </a:solidFill>
                <a:latin typeface="Galano Grotesque Alt Bold"/>
                <a:ea typeface="Galano Grotesque Alt Bold"/>
                <a:cs typeface="Galano Grotesque Alt Bold"/>
                <a:sym typeface="Galano Grotesque Alt Bold"/>
              </a:rPr>
              <a:t>trademarks</a:t>
            </a:r>
          </a:p>
        </p:txBody>
      </p:sp>
      <p:sp>
        <p:nvSpPr>
          <p:cNvPr name="TextBox 5" id="5"/>
          <p:cNvSpPr txBox="true"/>
          <p:nvPr/>
        </p:nvSpPr>
        <p:spPr>
          <a:xfrm rot="0">
            <a:off x="1130189" y="3180748"/>
            <a:ext cx="16818033" cy="5670171"/>
          </a:xfrm>
          <a:prstGeom prst="rect">
            <a:avLst/>
          </a:prstGeom>
        </p:spPr>
        <p:txBody>
          <a:bodyPr anchor="t" rtlCol="false" tIns="0" lIns="0" bIns="0" rIns="0">
            <a:spAutoFit/>
          </a:bodyPr>
          <a:lstStyle/>
          <a:p>
            <a:pPr algn="l" marL="1143874" indent="-571937" lvl="1">
              <a:lnSpc>
                <a:spcPts val="6410"/>
              </a:lnSpc>
              <a:buFont typeface="Arial"/>
              <a:buChar char="•"/>
            </a:pPr>
            <a:r>
              <a:rPr lang="en-US" sz="5298">
                <a:solidFill>
                  <a:srgbClr val="FFFFFF"/>
                </a:solidFill>
                <a:latin typeface="Galano Grotesque Alt"/>
                <a:ea typeface="Galano Grotesque Alt"/>
                <a:cs typeface="Galano Grotesque Alt"/>
                <a:sym typeface="Galano Grotesque Alt"/>
              </a:rPr>
              <a:t>The trademark must be distinctive</a:t>
            </a:r>
          </a:p>
          <a:p>
            <a:pPr algn="l" marL="1143874" indent="-571937" lvl="1">
              <a:lnSpc>
                <a:spcPts val="6410"/>
              </a:lnSpc>
              <a:buFont typeface="Arial"/>
              <a:buChar char="•"/>
            </a:pPr>
            <a:r>
              <a:rPr lang="en-US" sz="5298">
                <a:solidFill>
                  <a:srgbClr val="FFFFFF"/>
                </a:solidFill>
                <a:latin typeface="Galano Grotesque Alt"/>
                <a:ea typeface="Galano Grotesque Alt"/>
                <a:cs typeface="Galano Grotesque Alt"/>
                <a:sym typeface="Galano Grotesque Alt"/>
              </a:rPr>
              <a:t>It must be used (or intended to use) </a:t>
            </a:r>
          </a:p>
          <a:p>
            <a:pPr algn="l">
              <a:lnSpc>
                <a:spcPts val="6410"/>
              </a:lnSpc>
            </a:pPr>
            <a:r>
              <a:rPr lang="en-US" sz="5298">
                <a:solidFill>
                  <a:srgbClr val="FFFFFF"/>
                </a:solidFill>
                <a:latin typeface="Galano Grotesque Alt"/>
                <a:ea typeface="Galano Grotesque Alt"/>
                <a:cs typeface="Galano Grotesque Alt"/>
                <a:sym typeface="Galano Grotesque Alt"/>
              </a:rPr>
              <a:t>       </a:t>
            </a:r>
            <a:r>
              <a:rPr lang="en-US" sz="5298">
                <a:solidFill>
                  <a:srgbClr val="FFFFFF"/>
                </a:solidFill>
                <a:latin typeface="Galano Grotesque Alt"/>
                <a:ea typeface="Galano Grotesque Alt"/>
                <a:cs typeface="Galano Grotesque Alt"/>
                <a:sym typeface="Galano Grotesque Alt"/>
              </a:rPr>
              <a:t>in commerce</a:t>
            </a:r>
          </a:p>
          <a:p>
            <a:pPr algn="l" marL="1143874" indent="-571937" lvl="1">
              <a:lnSpc>
                <a:spcPts val="6410"/>
              </a:lnSpc>
              <a:buFont typeface="Arial"/>
              <a:buChar char="•"/>
            </a:pPr>
            <a:r>
              <a:rPr lang="en-US" sz="5298">
                <a:solidFill>
                  <a:srgbClr val="FFFFFF"/>
                </a:solidFill>
                <a:latin typeface="Galano Grotesque Alt"/>
                <a:ea typeface="Galano Grotesque Alt"/>
                <a:cs typeface="Galano Grotesque Alt"/>
                <a:sym typeface="Galano Grotesque Alt"/>
              </a:rPr>
              <a:t>Must be unique to the industry</a:t>
            </a:r>
          </a:p>
          <a:p>
            <a:pPr algn="l" marL="1143874" indent="-571937" lvl="1">
              <a:lnSpc>
                <a:spcPts val="6410"/>
              </a:lnSpc>
              <a:buFont typeface="Arial"/>
              <a:buChar char="•"/>
            </a:pPr>
            <a:r>
              <a:rPr lang="en-US" sz="5298">
                <a:solidFill>
                  <a:srgbClr val="FFFFFF"/>
                </a:solidFill>
                <a:latin typeface="Galano Grotesque Alt"/>
                <a:ea typeface="Galano Grotesque Alt"/>
                <a:cs typeface="Galano Grotesque Alt"/>
                <a:sym typeface="Galano Grotesque Alt"/>
              </a:rPr>
              <a:t>It must fall within a specific class</a:t>
            </a:r>
          </a:p>
          <a:p>
            <a:pPr algn="l" marL="1143874" indent="-571937" lvl="1">
              <a:lnSpc>
                <a:spcPts val="6410"/>
              </a:lnSpc>
              <a:buFont typeface="Arial"/>
              <a:buChar char="•"/>
            </a:pPr>
            <a:r>
              <a:rPr lang="en-US" sz="5298">
                <a:solidFill>
                  <a:srgbClr val="FFFFFF"/>
                </a:solidFill>
                <a:latin typeface="Galano Grotesque Alt"/>
                <a:ea typeface="Galano Grotesque Alt"/>
                <a:cs typeface="Galano Grotesque Alt"/>
                <a:sym typeface="Galano Grotesque Alt"/>
              </a:rPr>
              <a:t>Must submit a proper application and be accepted.</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992871" y="1480657"/>
            <a:ext cx="14302258" cy="1243087"/>
          </a:xfrm>
          <a:prstGeom prst="rect">
            <a:avLst/>
          </a:prstGeom>
        </p:spPr>
        <p:txBody>
          <a:bodyPr anchor="t" rtlCol="false" tIns="0" lIns="0" bIns="0" rIns="0">
            <a:spAutoFit/>
          </a:bodyPr>
          <a:lstStyle/>
          <a:p>
            <a:pPr algn="l" marL="0" indent="0" lvl="0">
              <a:lnSpc>
                <a:spcPts val="10233"/>
              </a:lnSpc>
              <a:spcBef>
                <a:spcPct val="0"/>
              </a:spcBef>
            </a:pPr>
            <a:r>
              <a:rPr lang="en-US" b="true" sz="7309">
                <a:solidFill>
                  <a:srgbClr val="7ED957"/>
                </a:solidFill>
                <a:latin typeface="Galano Grotesque Alt Bold"/>
                <a:ea typeface="Galano Grotesque Alt Bold"/>
                <a:cs typeface="Galano Grotesque Alt Bold"/>
                <a:sym typeface="Galano Grotesque Alt Bold"/>
              </a:rPr>
              <a:t>solo-preneur</a:t>
            </a:r>
            <a:r>
              <a:rPr lang="en-US" b="true" sz="7309">
                <a:solidFill>
                  <a:srgbClr val="FFFFFF"/>
                </a:solidFill>
                <a:latin typeface="Galano Grotesque Alt Bold"/>
                <a:ea typeface="Galano Grotesque Alt Bold"/>
                <a:cs typeface="Galano Grotesque Alt Bold"/>
                <a:sym typeface="Galano Grotesque Alt Bold"/>
              </a:rPr>
              <a:t> or </a:t>
            </a:r>
            <a:r>
              <a:rPr lang="en-US" b="true" sz="7309">
                <a:solidFill>
                  <a:srgbClr val="7ED957"/>
                </a:solidFill>
                <a:latin typeface="Galano Grotesque Alt Bold"/>
                <a:ea typeface="Galano Grotesque Alt Bold"/>
                <a:cs typeface="Galano Grotesque Alt Bold"/>
                <a:sym typeface="Galano Grotesque Alt Bold"/>
              </a:rPr>
              <a:t>co-founder?</a:t>
            </a:r>
          </a:p>
        </p:txBody>
      </p:sp>
      <p:sp>
        <p:nvSpPr>
          <p:cNvPr name="TextBox 5" id="5"/>
          <p:cNvSpPr txBox="true"/>
          <p:nvPr/>
        </p:nvSpPr>
        <p:spPr>
          <a:xfrm rot="0">
            <a:off x="1130189" y="3180748"/>
            <a:ext cx="15576083" cy="5670171"/>
          </a:xfrm>
          <a:prstGeom prst="rect">
            <a:avLst/>
          </a:prstGeom>
        </p:spPr>
        <p:txBody>
          <a:bodyPr anchor="t" rtlCol="false" tIns="0" lIns="0" bIns="0" rIns="0">
            <a:spAutoFit/>
          </a:bodyPr>
          <a:lstStyle/>
          <a:p>
            <a:pPr algn="l" marL="1143874" indent="-571937" lvl="1">
              <a:lnSpc>
                <a:spcPts val="6410"/>
              </a:lnSpc>
              <a:buFont typeface="Arial"/>
              <a:buChar char="•"/>
            </a:pPr>
            <a:r>
              <a:rPr lang="en-US" sz="5298">
                <a:solidFill>
                  <a:srgbClr val="FFFFFF"/>
                </a:solidFill>
                <a:latin typeface="Galano Grotesque Alt"/>
                <a:ea typeface="Galano Grotesque Alt"/>
                <a:cs typeface="Galano Grotesque Alt"/>
                <a:sym typeface="Galano Grotesque Alt"/>
              </a:rPr>
              <a:t>High growth startups pursuing venture capital will likely require a co-founder(s) and are . </a:t>
            </a:r>
          </a:p>
          <a:p>
            <a:pPr algn="l">
              <a:lnSpc>
                <a:spcPts val="6410"/>
              </a:lnSpc>
            </a:pPr>
          </a:p>
          <a:p>
            <a:pPr algn="l" marL="1143874" indent="-571937" lvl="1">
              <a:lnSpc>
                <a:spcPts val="6410"/>
              </a:lnSpc>
              <a:buFont typeface="Arial"/>
              <a:buChar char="•"/>
            </a:pPr>
            <a:r>
              <a:rPr lang="en-US" sz="5298">
                <a:solidFill>
                  <a:srgbClr val="FFFFFF"/>
                </a:solidFill>
                <a:latin typeface="Galano Grotesque Alt"/>
                <a:ea typeface="Galano Grotesque Alt"/>
                <a:cs typeface="Galano Grotesque Alt"/>
                <a:sym typeface="Galano Grotesque Alt"/>
              </a:rPr>
              <a:t>Small businesses can be successful without a co-founder—sometimes a cofounder is not always a benefit.</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901825" y="3971899"/>
            <a:ext cx="14484350" cy="1625935"/>
          </a:xfrm>
          <a:prstGeom prst="rect">
            <a:avLst/>
          </a:prstGeom>
        </p:spPr>
        <p:txBody>
          <a:bodyPr anchor="t" rtlCol="false" tIns="0" lIns="0" bIns="0" rIns="0">
            <a:spAutoFit/>
          </a:bodyPr>
          <a:lstStyle/>
          <a:p>
            <a:pPr algn="ctr" marL="0" indent="0" lvl="0">
              <a:lnSpc>
                <a:spcPts val="13281"/>
              </a:lnSpc>
              <a:spcBef>
                <a:spcPct val="0"/>
              </a:spcBef>
            </a:pPr>
            <a:r>
              <a:rPr lang="en-US" b="true" sz="9486">
                <a:solidFill>
                  <a:srgbClr val="FFFFFF"/>
                </a:solidFill>
                <a:latin typeface="Galano Grotesque Alt Bold"/>
                <a:ea typeface="Galano Grotesque Alt Bold"/>
                <a:cs typeface="Galano Grotesque Alt Bold"/>
                <a:sym typeface="Galano Grotesque Alt Bold"/>
              </a:rPr>
              <a:t>building a </a:t>
            </a:r>
            <a:r>
              <a:rPr lang="en-US" b="true" sz="9486">
                <a:solidFill>
                  <a:srgbClr val="7ED957"/>
                </a:solidFill>
                <a:latin typeface="Galano Grotesque Alt Bold"/>
                <a:ea typeface="Galano Grotesque Alt Bold"/>
                <a:cs typeface="Galano Grotesque Alt Bold"/>
                <a:sym typeface="Galano Grotesque Alt Bold"/>
              </a:rPr>
              <a:t>team</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941571" y="2068947"/>
            <a:ext cx="14404857" cy="1253139"/>
          </a:xfrm>
          <a:prstGeom prst="rect">
            <a:avLst/>
          </a:prstGeom>
        </p:spPr>
        <p:txBody>
          <a:bodyPr anchor="t" rtlCol="false" tIns="0" lIns="0" bIns="0" rIns="0">
            <a:spAutoFit/>
          </a:bodyPr>
          <a:lstStyle/>
          <a:p>
            <a:pPr algn="l" marL="0" indent="0" lvl="0">
              <a:lnSpc>
                <a:spcPts val="9391"/>
              </a:lnSpc>
            </a:pPr>
            <a:r>
              <a:rPr lang="en-US" b="true" sz="9486">
                <a:solidFill>
                  <a:srgbClr val="7ED957"/>
                </a:solidFill>
                <a:latin typeface="Galano Grotesque Alt Bold"/>
                <a:ea typeface="Galano Grotesque Alt Bold"/>
                <a:cs typeface="Galano Grotesque Alt Bold"/>
                <a:sym typeface="Galano Grotesque Alt Bold"/>
              </a:rPr>
              <a:t>picking</a:t>
            </a:r>
            <a:r>
              <a:rPr lang="en-US" b="true" sz="9486">
                <a:solidFill>
                  <a:srgbClr val="7ED957"/>
                </a:solidFill>
                <a:latin typeface="Galano Grotesque Alt Bold"/>
                <a:ea typeface="Galano Grotesque Alt Bold"/>
                <a:cs typeface="Galano Grotesque Alt Bold"/>
                <a:sym typeface="Galano Grotesque Alt Bold"/>
              </a:rPr>
              <a:t> the right people</a:t>
            </a:r>
          </a:p>
        </p:txBody>
      </p:sp>
      <p:sp>
        <p:nvSpPr>
          <p:cNvPr name="TextBox 5" id="5"/>
          <p:cNvSpPr txBox="true"/>
          <p:nvPr/>
        </p:nvSpPr>
        <p:spPr>
          <a:xfrm rot="0">
            <a:off x="1941571" y="3982703"/>
            <a:ext cx="14084127" cy="4050921"/>
          </a:xfrm>
          <a:prstGeom prst="rect">
            <a:avLst/>
          </a:prstGeom>
        </p:spPr>
        <p:txBody>
          <a:bodyPr anchor="t" rtlCol="false" tIns="0" lIns="0" bIns="0" rIns="0">
            <a:spAutoFit/>
          </a:bodyPr>
          <a:lstStyle/>
          <a:p>
            <a:pPr algn="l">
              <a:lnSpc>
                <a:spcPts val="6410"/>
              </a:lnSpc>
              <a:spcBef>
                <a:spcPct val="0"/>
              </a:spcBef>
            </a:pPr>
            <a:r>
              <a:rPr lang="en-US" b="true" sz="5298" i="true">
                <a:solidFill>
                  <a:srgbClr val="FFFFFF"/>
                </a:solidFill>
                <a:latin typeface="Galano Grotesque Alt Bold Italics"/>
                <a:ea typeface="Galano Grotesque Alt Bold Italics"/>
                <a:cs typeface="Galano Grotesque Alt Bold Italics"/>
                <a:sym typeface="Galano Grotesque Alt Bold Italics"/>
              </a:rPr>
              <a:t>“</a:t>
            </a:r>
            <a:r>
              <a:rPr lang="en-US" b="true" sz="5298" i="true">
                <a:solidFill>
                  <a:srgbClr val="FFFFFF"/>
                </a:solidFill>
                <a:latin typeface="Galano Grotesque Alt Bold Italics"/>
                <a:ea typeface="Galano Grotesque Alt Bold Italics"/>
                <a:cs typeface="Galano Grotesque Alt Bold Italics"/>
                <a:sym typeface="Galano Grotesque Alt Bold Italics"/>
              </a:rPr>
              <a:t>If you want to go fast, go alone. If you want to go far, build a team!”</a:t>
            </a:r>
          </a:p>
          <a:p>
            <a:pPr algn="l">
              <a:lnSpc>
                <a:spcPts val="6410"/>
              </a:lnSpc>
              <a:spcBef>
                <a:spcPct val="0"/>
              </a:spcBef>
            </a:pPr>
          </a:p>
          <a:p>
            <a:pPr algn="l">
              <a:lnSpc>
                <a:spcPts val="6410"/>
              </a:lnSpc>
              <a:spcBef>
                <a:spcPct val="0"/>
              </a:spcBef>
            </a:pPr>
            <a:r>
              <a:rPr lang="en-US" sz="5298">
                <a:solidFill>
                  <a:srgbClr val="FFFFFF"/>
                </a:solidFill>
                <a:latin typeface="Galano Grotesque Alt"/>
                <a:ea typeface="Galano Grotesque Alt"/>
                <a:cs typeface="Galano Grotesque Alt"/>
                <a:sym typeface="Galano Grotesque Alt"/>
              </a:rPr>
              <a:t>Hire people that </a:t>
            </a:r>
            <a:r>
              <a:rPr lang="en-US" b="true" sz="5298">
                <a:solidFill>
                  <a:srgbClr val="FFFFFF"/>
                </a:solidFill>
                <a:latin typeface="Galano Grotesque Alt Bold"/>
                <a:ea typeface="Galano Grotesque Alt Bold"/>
                <a:cs typeface="Galano Grotesque Alt Bold"/>
                <a:sym typeface="Galano Grotesque Alt Bold"/>
              </a:rPr>
              <a:t>share your vision</a:t>
            </a:r>
            <a:r>
              <a:rPr lang="en-US" sz="5298">
                <a:solidFill>
                  <a:srgbClr val="FFFFFF"/>
                </a:solidFill>
                <a:latin typeface="Galano Grotesque Alt"/>
                <a:ea typeface="Galano Grotesque Alt"/>
                <a:cs typeface="Galano Grotesque Alt"/>
                <a:sym typeface="Galano Grotesque Alt"/>
              </a:rPr>
              <a:t> as a founder.</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961693" y="3789376"/>
            <a:ext cx="14814890" cy="5115483"/>
          </a:xfrm>
          <a:prstGeom prst="rect">
            <a:avLst/>
          </a:prstGeom>
        </p:spPr>
        <p:txBody>
          <a:bodyPr anchor="t" rtlCol="false" tIns="0" lIns="0" bIns="0" rIns="0">
            <a:spAutoFit/>
          </a:bodyPr>
          <a:lstStyle/>
          <a:p>
            <a:pPr algn="l" marL="1047766" indent="-523883" lvl="1">
              <a:lnSpc>
                <a:spcPts val="6794"/>
              </a:lnSpc>
              <a:buFont typeface="Arial"/>
              <a:buChar char="•"/>
            </a:pPr>
            <a:r>
              <a:rPr lang="en-US" sz="4853">
                <a:solidFill>
                  <a:srgbClr val="FFFFFF"/>
                </a:solidFill>
                <a:latin typeface="Galano Grotesque Alt"/>
                <a:ea typeface="Galano Grotesque Alt"/>
                <a:cs typeface="Galano Grotesque Alt"/>
                <a:sym typeface="Galano Grotesque Alt"/>
              </a:rPr>
              <a:t>Hiring the right team started with finding people that shared the same vision</a:t>
            </a:r>
          </a:p>
          <a:p>
            <a:pPr algn="l" marL="1047766" indent="-523883" lvl="1">
              <a:lnSpc>
                <a:spcPts val="6794"/>
              </a:lnSpc>
              <a:buFont typeface="Arial"/>
              <a:buChar char="•"/>
            </a:pPr>
            <a:r>
              <a:rPr lang="en-US" sz="4853">
                <a:solidFill>
                  <a:srgbClr val="FFFFFF"/>
                </a:solidFill>
                <a:latin typeface="Galano Grotesque Alt"/>
                <a:ea typeface="Galano Grotesque Alt"/>
                <a:cs typeface="Galano Grotesque Alt"/>
                <a:sym typeface="Galano Grotesque Alt"/>
              </a:rPr>
              <a:t>Built a good company culture</a:t>
            </a:r>
          </a:p>
          <a:p>
            <a:pPr algn="l" marL="1047766" indent="-523883" lvl="1">
              <a:lnSpc>
                <a:spcPts val="6794"/>
              </a:lnSpc>
              <a:spcBef>
                <a:spcPct val="0"/>
              </a:spcBef>
              <a:buFont typeface="Arial"/>
              <a:buChar char="•"/>
            </a:pPr>
            <a:r>
              <a:rPr lang="en-US" sz="4853">
                <a:solidFill>
                  <a:srgbClr val="FFFFFF"/>
                </a:solidFill>
                <a:latin typeface="Galano Grotesque Alt"/>
                <a:ea typeface="Galano Grotesque Alt"/>
                <a:cs typeface="Galano Grotesque Alt"/>
                <a:sym typeface="Galano Grotesque Alt"/>
              </a:rPr>
              <a:t>Hiring a team allowed Brad and Lora to handle more important tasks and have flexibility. </a:t>
            </a:r>
          </a:p>
        </p:txBody>
      </p:sp>
      <p:sp>
        <p:nvSpPr>
          <p:cNvPr name="TextBox 5" id="5"/>
          <p:cNvSpPr txBox="true"/>
          <p:nvPr/>
        </p:nvSpPr>
        <p:spPr>
          <a:xfrm rot="0">
            <a:off x="1961693" y="2186204"/>
            <a:ext cx="14650904" cy="1253139"/>
          </a:xfrm>
          <a:prstGeom prst="rect">
            <a:avLst/>
          </a:prstGeom>
        </p:spPr>
        <p:txBody>
          <a:bodyPr anchor="t" rtlCol="false" tIns="0" lIns="0" bIns="0" rIns="0">
            <a:spAutoFit/>
          </a:bodyPr>
          <a:lstStyle/>
          <a:p>
            <a:pPr algn="l" marL="0" indent="0" lvl="0">
              <a:lnSpc>
                <a:spcPts val="9391"/>
              </a:lnSpc>
            </a:pPr>
            <a:r>
              <a:rPr lang="en-US" b="true" sz="9486">
                <a:solidFill>
                  <a:srgbClr val="FFFFFF"/>
                </a:solidFill>
                <a:latin typeface="Galano Grotesque Alt Bold"/>
                <a:ea typeface="Galano Grotesque Alt Bold"/>
                <a:cs typeface="Galano Grotesque Alt Bold"/>
                <a:sym typeface="Galano Grotesque Alt Bold"/>
              </a:rPr>
              <a:t>the generalist</a:t>
            </a:r>
          </a:p>
        </p:txBody>
      </p:sp>
      <p:sp>
        <p:nvSpPr>
          <p:cNvPr name="TextBox 6" id="6"/>
          <p:cNvSpPr txBox="true"/>
          <p:nvPr/>
        </p:nvSpPr>
        <p:spPr>
          <a:xfrm rot="0">
            <a:off x="1981867" y="1165732"/>
            <a:ext cx="6528923" cy="829972"/>
          </a:xfrm>
          <a:prstGeom prst="rect">
            <a:avLst/>
          </a:prstGeom>
        </p:spPr>
        <p:txBody>
          <a:bodyPr anchor="t" rtlCol="false" tIns="0" lIns="0" bIns="0" rIns="0">
            <a:spAutoFit/>
          </a:bodyPr>
          <a:lstStyle/>
          <a:p>
            <a:pPr algn="l" marL="0" indent="0" lvl="0">
              <a:lnSpc>
                <a:spcPts val="6753"/>
              </a:lnSpc>
              <a:spcBef>
                <a:spcPct val="0"/>
              </a:spcBef>
            </a:pPr>
            <a:r>
              <a:rPr lang="en-US" b="true" sz="4823">
                <a:solidFill>
                  <a:srgbClr val="7ED957"/>
                </a:solidFill>
                <a:latin typeface="Galano Grotesque Alt Bold"/>
                <a:ea typeface="Galano Grotesque Alt Bold"/>
                <a:cs typeface="Galano Grotesque Alt Bold"/>
                <a:sym typeface="Galano Grotesque Alt Bold"/>
              </a:rPr>
              <a:t>case study:</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992871" y="1368785"/>
            <a:ext cx="14302258" cy="1243087"/>
          </a:xfrm>
          <a:prstGeom prst="rect">
            <a:avLst/>
          </a:prstGeom>
        </p:spPr>
        <p:txBody>
          <a:bodyPr anchor="t" rtlCol="false" tIns="0" lIns="0" bIns="0" rIns="0">
            <a:spAutoFit/>
          </a:bodyPr>
          <a:lstStyle/>
          <a:p>
            <a:pPr algn="l" marL="0" indent="0" lvl="0">
              <a:lnSpc>
                <a:spcPts val="10233"/>
              </a:lnSpc>
              <a:spcBef>
                <a:spcPct val="0"/>
              </a:spcBef>
            </a:pPr>
            <a:r>
              <a:rPr lang="en-US" b="true" sz="7309">
                <a:solidFill>
                  <a:srgbClr val="7ED957"/>
                </a:solidFill>
                <a:latin typeface="Galano Grotesque Alt Bold"/>
                <a:ea typeface="Galano Grotesque Alt Bold"/>
                <a:cs typeface="Galano Grotesque Alt Bold"/>
                <a:sym typeface="Galano Grotesque Alt Bold"/>
              </a:rPr>
              <a:t>solo-preneur</a:t>
            </a:r>
            <a:r>
              <a:rPr lang="en-US" b="true" sz="7309">
                <a:solidFill>
                  <a:srgbClr val="FFFFFF"/>
                </a:solidFill>
                <a:latin typeface="Galano Grotesque Alt Bold"/>
                <a:ea typeface="Galano Grotesque Alt Bold"/>
                <a:cs typeface="Galano Grotesque Alt Bold"/>
                <a:sym typeface="Galano Grotesque Alt Bold"/>
              </a:rPr>
              <a:t> or </a:t>
            </a:r>
            <a:r>
              <a:rPr lang="en-US" b="true" sz="7309">
                <a:solidFill>
                  <a:srgbClr val="7ED957"/>
                </a:solidFill>
                <a:latin typeface="Galano Grotesque Alt Bold"/>
                <a:ea typeface="Galano Grotesque Alt Bold"/>
                <a:cs typeface="Galano Grotesque Alt Bold"/>
                <a:sym typeface="Galano Grotesque Alt Bold"/>
              </a:rPr>
              <a:t>co-founder?</a:t>
            </a:r>
          </a:p>
        </p:txBody>
      </p:sp>
      <p:sp>
        <p:nvSpPr>
          <p:cNvPr name="TextBox 5" id="5"/>
          <p:cNvSpPr txBox="true"/>
          <p:nvPr/>
        </p:nvSpPr>
        <p:spPr>
          <a:xfrm rot="0">
            <a:off x="1992871" y="2963428"/>
            <a:ext cx="13033601" cy="2431671"/>
          </a:xfrm>
          <a:prstGeom prst="rect">
            <a:avLst/>
          </a:prstGeom>
        </p:spPr>
        <p:txBody>
          <a:bodyPr anchor="t" rtlCol="false" tIns="0" lIns="0" bIns="0" rIns="0">
            <a:spAutoFit/>
          </a:bodyPr>
          <a:lstStyle/>
          <a:p>
            <a:pPr algn="l">
              <a:lnSpc>
                <a:spcPts val="6410"/>
              </a:lnSpc>
            </a:pPr>
            <a:r>
              <a:rPr lang="en-US" sz="5298">
                <a:solidFill>
                  <a:srgbClr val="FFFFFF"/>
                </a:solidFill>
                <a:latin typeface="Galano Grotesque Alt"/>
                <a:ea typeface="Galano Grotesque Alt"/>
                <a:cs typeface="Galano Grotesque Alt"/>
                <a:sym typeface="Galano Grotesque Alt"/>
              </a:rPr>
              <a:t>Founders should not</a:t>
            </a:r>
            <a:r>
              <a:rPr lang="en-US" sz="5298">
                <a:solidFill>
                  <a:srgbClr val="FFFFFF"/>
                </a:solidFill>
                <a:latin typeface="Galano Grotesque Alt"/>
                <a:ea typeface="Galano Grotesque Alt"/>
                <a:cs typeface="Galano Grotesque Alt"/>
                <a:sym typeface="Galano Grotesque Alt"/>
              </a:rPr>
              <a:t> find a Co-Founder just to have one—</a:t>
            </a:r>
            <a:r>
              <a:rPr lang="en-US" sz="5298" b="true">
                <a:solidFill>
                  <a:srgbClr val="FFFFFF"/>
                </a:solidFill>
                <a:latin typeface="Galano Grotesque Alt Bold"/>
                <a:ea typeface="Galano Grotesque Alt Bold"/>
                <a:cs typeface="Galano Grotesque Alt Bold"/>
                <a:sym typeface="Galano Grotesque Alt Bold"/>
              </a:rPr>
              <a:t>it’s similar to a marriage. </a:t>
            </a:r>
          </a:p>
        </p:txBody>
      </p:sp>
      <p:sp>
        <p:nvSpPr>
          <p:cNvPr name="TextBox 6" id="6"/>
          <p:cNvSpPr txBox="true"/>
          <p:nvPr/>
        </p:nvSpPr>
        <p:spPr>
          <a:xfrm rot="0">
            <a:off x="1992871" y="5747524"/>
            <a:ext cx="13724875" cy="3241296"/>
          </a:xfrm>
          <a:prstGeom prst="rect">
            <a:avLst/>
          </a:prstGeom>
        </p:spPr>
        <p:txBody>
          <a:bodyPr anchor="t" rtlCol="false" tIns="0" lIns="0" bIns="0" rIns="0">
            <a:spAutoFit/>
          </a:bodyPr>
          <a:lstStyle/>
          <a:p>
            <a:pPr algn="l">
              <a:lnSpc>
                <a:spcPts val="6410"/>
              </a:lnSpc>
            </a:pPr>
            <a:r>
              <a:rPr lang="en-US" sz="5298">
                <a:solidFill>
                  <a:srgbClr val="FFFFFF"/>
                </a:solidFill>
                <a:latin typeface="Galano Grotesque Alt"/>
                <a:ea typeface="Galano Grotesque Alt"/>
                <a:cs typeface="Galano Grotesque Alt"/>
                <a:sym typeface="Galano Grotesque Alt"/>
              </a:rPr>
              <a:t>However, being able to share the burden of launching, growing, and exit</a:t>
            </a:r>
            <a:r>
              <a:rPr lang="en-US" sz="5298">
                <a:solidFill>
                  <a:srgbClr val="FFFFFF"/>
                </a:solidFill>
                <a:latin typeface="Galano Grotesque Alt"/>
                <a:ea typeface="Galano Grotesque Alt"/>
                <a:cs typeface="Galano Grotesque Alt"/>
                <a:sym typeface="Galano Grotesque Alt"/>
              </a:rPr>
              <a:t>ing a business can be an incredible benefit to the Founders.</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655355" y="1541705"/>
            <a:ext cx="14404857" cy="1253139"/>
          </a:xfrm>
          <a:prstGeom prst="rect">
            <a:avLst/>
          </a:prstGeom>
        </p:spPr>
        <p:txBody>
          <a:bodyPr anchor="t" rtlCol="false" tIns="0" lIns="0" bIns="0" rIns="0">
            <a:spAutoFit/>
          </a:bodyPr>
          <a:lstStyle/>
          <a:p>
            <a:pPr algn="l" marL="0" indent="0" lvl="0">
              <a:lnSpc>
                <a:spcPts val="9391"/>
              </a:lnSpc>
            </a:pPr>
            <a:r>
              <a:rPr lang="en-US" b="true" sz="9486">
                <a:solidFill>
                  <a:srgbClr val="7ED957"/>
                </a:solidFill>
                <a:latin typeface="Galano Grotesque Alt Bold"/>
                <a:ea typeface="Galano Grotesque Alt Bold"/>
                <a:cs typeface="Galano Grotesque Alt Bold"/>
                <a:sym typeface="Galano Grotesque Alt Bold"/>
              </a:rPr>
              <a:t>1099 vs W2 </a:t>
            </a:r>
          </a:p>
        </p:txBody>
      </p:sp>
      <p:sp>
        <p:nvSpPr>
          <p:cNvPr name="TextBox 5" id="5"/>
          <p:cNvSpPr txBox="true"/>
          <p:nvPr/>
        </p:nvSpPr>
        <p:spPr>
          <a:xfrm rot="0">
            <a:off x="1655355" y="3087927"/>
            <a:ext cx="15177131" cy="6018321"/>
          </a:xfrm>
          <a:prstGeom prst="rect">
            <a:avLst/>
          </a:prstGeom>
        </p:spPr>
        <p:txBody>
          <a:bodyPr anchor="t" rtlCol="false" tIns="0" lIns="0" bIns="0" rIns="0">
            <a:spAutoFit/>
          </a:bodyPr>
          <a:lstStyle/>
          <a:p>
            <a:pPr algn="l">
              <a:lnSpc>
                <a:spcPts val="5317"/>
              </a:lnSpc>
              <a:spcBef>
                <a:spcPct val="0"/>
              </a:spcBef>
            </a:pPr>
            <a:r>
              <a:rPr lang="en-US" b="true" sz="4394">
                <a:solidFill>
                  <a:srgbClr val="FFFFFF"/>
                </a:solidFill>
                <a:latin typeface="Galano Grotesque Alt Bold"/>
                <a:ea typeface="Galano Grotesque Alt Bold"/>
                <a:cs typeface="Galano Grotesque Alt Bold"/>
                <a:sym typeface="Galano Grotesque Alt Bold"/>
              </a:rPr>
              <a:t>W2</a:t>
            </a:r>
            <a:r>
              <a:rPr lang="en-US" b="true" sz="4394">
                <a:solidFill>
                  <a:srgbClr val="FFFFFF"/>
                </a:solidFill>
                <a:latin typeface="Galano Grotesque Alt Bold"/>
                <a:ea typeface="Galano Grotesque Alt Bold"/>
                <a:cs typeface="Galano Grotesque Alt Bold"/>
                <a:sym typeface="Galano Grotesque Alt Bold"/>
              </a:rPr>
              <a:t> employees</a:t>
            </a:r>
            <a:r>
              <a:rPr lang="en-US" sz="4394">
                <a:solidFill>
                  <a:srgbClr val="FFFFFF"/>
                </a:solidFill>
                <a:latin typeface="Galano Grotesque Alt"/>
                <a:ea typeface="Galano Grotesque Alt"/>
                <a:cs typeface="Galano Grotesque Alt"/>
                <a:sym typeface="Galano Grotesque Alt"/>
              </a:rPr>
              <a:t> are h</a:t>
            </a:r>
            <a:r>
              <a:rPr lang="en-US" sz="4394">
                <a:solidFill>
                  <a:srgbClr val="FFFFFF"/>
                </a:solidFill>
                <a:latin typeface="Galano Grotesque Alt"/>
                <a:ea typeface="Galano Grotesque Alt"/>
                <a:cs typeface="Galano Grotesque Alt"/>
                <a:sym typeface="Galano Grotesque Alt"/>
              </a:rPr>
              <a:t>i</a:t>
            </a:r>
            <a:r>
              <a:rPr lang="en-US" sz="4394">
                <a:solidFill>
                  <a:srgbClr val="FFFFFF"/>
                </a:solidFill>
                <a:latin typeface="Galano Grotesque Alt"/>
                <a:ea typeface="Galano Grotesque Alt"/>
                <a:cs typeface="Galano Grotesque Alt"/>
                <a:sym typeface="Galano Grotesque Alt"/>
              </a:rPr>
              <a:t>re</a:t>
            </a:r>
            <a:r>
              <a:rPr lang="en-US" sz="4394">
                <a:solidFill>
                  <a:srgbClr val="FFFFFF"/>
                </a:solidFill>
                <a:latin typeface="Galano Grotesque Alt"/>
                <a:ea typeface="Galano Grotesque Alt"/>
                <a:cs typeface="Galano Grotesque Alt"/>
                <a:sym typeface="Galano Grotesque Alt"/>
              </a:rPr>
              <a:t>d</a:t>
            </a:r>
            <a:r>
              <a:rPr lang="en-US" sz="4394">
                <a:solidFill>
                  <a:srgbClr val="FFFFFF"/>
                </a:solidFill>
                <a:latin typeface="Galano Grotesque Alt"/>
                <a:ea typeface="Galano Grotesque Alt"/>
                <a:cs typeface="Galano Grotesque Alt"/>
                <a:sym typeface="Galano Grotesque Alt"/>
              </a:rPr>
              <a:t> </a:t>
            </a:r>
            <a:r>
              <a:rPr lang="en-US" sz="4394">
                <a:solidFill>
                  <a:srgbClr val="FFFFFF"/>
                </a:solidFill>
                <a:latin typeface="Galano Grotesque Alt"/>
                <a:ea typeface="Galano Grotesque Alt"/>
                <a:cs typeface="Galano Grotesque Alt"/>
                <a:sym typeface="Galano Grotesque Alt"/>
              </a:rPr>
              <a:t>directl</a:t>
            </a:r>
            <a:r>
              <a:rPr lang="en-US" sz="4394">
                <a:solidFill>
                  <a:srgbClr val="FFFFFF"/>
                </a:solidFill>
                <a:latin typeface="Galano Grotesque Alt"/>
                <a:ea typeface="Galano Grotesque Alt"/>
                <a:cs typeface="Galano Grotesque Alt"/>
                <a:sym typeface="Galano Grotesque Alt"/>
              </a:rPr>
              <a:t>y</a:t>
            </a:r>
            <a:r>
              <a:rPr lang="en-US" sz="4394">
                <a:solidFill>
                  <a:srgbClr val="FFFFFF"/>
                </a:solidFill>
                <a:latin typeface="Galano Grotesque Alt"/>
                <a:ea typeface="Galano Grotesque Alt"/>
                <a:cs typeface="Galano Grotesque Alt"/>
                <a:sym typeface="Galano Grotesque Alt"/>
              </a:rPr>
              <a:t> by a c</a:t>
            </a:r>
            <a:r>
              <a:rPr lang="en-US" sz="4394">
                <a:solidFill>
                  <a:srgbClr val="FFFFFF"/>
                </a:solidFill>
                <a:latin typeface="Galano Grotesque Alt"/>
                <a:ea typeface="Galano Grotesque Alt"/>
                <a:cs typeface="Galano Grotesque Alt"/>
                <a:sym typeface="Galano Grotesque Alt"/>
              </a:rPr>
              <a:t>o</a:t>
            </a:r>
            <a:r>
              <a:rPr lang="en-US" sz="4394">
                <a:solidFill>
                  <a:srgbClr val="FFFFFF"/>
                </a:solidFill>
                <a:latin typeface="Galano Grotesque Alt"/>
                <a:ea typeface="Galano Grotesque Alt"/>
                <a:cs typeface="Galano Grotesque Alt"/>
                <a:sym typeface="Galano Grotesque Alt"/>
              </a:rPr>
              <a:t>mpany, work </a:t>
            </a:r>
            <a:r>
              <a:rPr lang="en-US" sz="4394">
                <a:solidFill>
                  <a:srgbClr val="FFFFFF"/>
                </a:solidFill>
                <a:latin typeface="Galano Grotesque Alt"/>
                <a:ea typeface="Galano Grotesque Alt"/>
                <a:cs typeface="Galano Grotesque Alt"/>
                <a:sym typeface="Galano Grotesque Alt"/>
              </a:rPr>
              <a:t>u</a:t>
            </a:r>
            <a:r>
              <a:rPr lang="en-US" sz="4394">
                <a:solidFill>
                  <a:srgbClr val="FFFFFF"/>
                </a:solidFill>
                <a:latin typeface="Galano Grotesque Alt"/>
                <a:ea typeface="Galano Grotesque Alt"/>
                <a:cs typeface="Galano Grotesque Alt"/>
                <a:sym typeface="Galano Grotesque Alt"/>
              </a:rPr>
              <a:t>nde</a:t>
            </a:r>
            <a:r>
              <a:rPr lang="en-US" sz="4394">
                <a:solidFill>
                  <a:srgbClr val="FFFFFF"/>
                </a:solidFill>
                <a:latin typeface="Galano Grotesque Alt"/>
                <a:ea typeface="Galano Grotesque Alt"/>
                <a:cs typeface="Galano Grotesque Alt"/>
                <a:sym typeface="Galano Grotesque Alt"/>
              </a:rPr>
              <a:t>r </a:t>
            </a:r>
            <a:r>
              <a:rPr lang="en-US" sz="4394">
                <a:solidFill>
                  <a:srgbClr val="FFFFFF"/>
                </a:solidFill>
                <a:latin typeface="Galano Grotesque Alt"/>
                <a:ea typeface="Galano Grotesque Alt"/>
                <a:cs typeface="Galano Grotesque Alt"/>
                <a:sym typeface="Galano Grotesque Alt"/>
              </a:rPr>
              <a:t>its control, and recei</a:t>
            </a:r>
            <a:r>
              <a:rPr lang="en-US" sz="4394">
                <a:solidFill>
                  <a:srgbClr val="FFFFFF"/>
                </a:solidFill>
                <a:latin typeface="Galano Grotesque Alt"/>
                <a:ea typeface="Galano Grotesque Alt"/>
                <a:cs typeface="Galano Grotesque Alt"/>
                <a:sym typeface="Galano Grotesque Alt"/>
              </a:rPr>
              <a:t>v</a:t>
            </a:r>
            <a:r>
              <a:rPr lang="en-US" sz="4394">
                <a:solidFill>
                  <a:srgbClr val="FFFFFF"/>
                </a:solidFill>
                <a:latin typeface="Galano Grotesque Alt"/>
                <a:ea typeface="Galano Grotesque Alt"/>
                <a:cs typeface="Galano Grotesque Alt"/>
                <a:sym typeface="Galano Grotesque Alt"/>
              </a:rPr>
              <a:t>e benef</a:t>
            </a:r>
            <a:r>
              <a:rPr lang="en-US" sz="4394">
                <a:solidFill>
                  <a:srgbClr val="FFFFFF"/>
                </a:solidFill>
                <a:latin typeface="Galano Grotesque Alt"/>
                <a:ea typeface="Galano Grotesque Alt"/>
                <a:cs typeface="Galano Grotesque Alt"/>
                <a:sym typeface="Galano Grotesque Alt"/>
              </a:rPr>
              <a:t>i</a:t>
            </a:r>
            <a:r>
              <a:rPr lang="en-US" sz="4394">
                <a:solidFill>
                  <a:srgbClr val="FFFFFF"/>
                </a:solidFill>
                <a:latin typeface="Galano Grotesque Alt"/>
                <a:ea typeface="Galano Grotesque Alt"/>
                <a:cs typeface="Galano Grotesque Alt"/>
                <a:sym typeface="Galano Grotesque Alt"/>
              </a:rPr>
              <a:t>t</a:t>
            </a:r>
            <a:r>
              <a:rPr lang="en-US" sz="4394">
                <a:solidFill>
                  <a:srgbClr val="FFFFFF"/>
                </a:solidFill>
                <a:latin typeface="Galano Grotesque Alt"/>
                <a:ea typeface="Galano Grotesque Alt"/>
                <a:cs typeface="Galano Grotesque Alt"/>
                <a:sym typeface="Galano Grotesque Alt"/>
              </a:rPr>
              <a:t>s</a:t>
            </a:r>
            <a:r>
              <a:rPr lang="en-US" sz="4394">
                <a:solidFill>
                  <a:srgbClr val="FFFFFF"/>
                </a:solidFill>
                <a:latin typeface="Galano Grotesque Alt"/>
                <a:ea typeface="Galano Grotesque Alt"/>
                <a:cs typeface="Galano Grotesque Alt"/>
                <a:sym typeface="Galano Grotesque Alt"/>
              </a:rPr>
              <a:t> l</a:t>
            </a:r>
            <a:r>
              <a:rPr lang="en-US" sz="4394">
                <a:solidFill>
                  <a:srgbClr val="FFFFFF"/>
                </a:solidFill>
                <a:latin typeface="Galano Grotesque Alt"/>
                <a:ea typeface="Galano Grotesque Alt"/>
                <a:cs typeface="Galano Grotesque Alt"/>
                <a:sym typeface="Galano Grotesque Alt"/>
              </a:rPr>
              <a:t>i</a:t>
            </a:r>
            <a:r>
              <a:rPr lang="en-US" sz="4394">
                <a:solidFill>
                  <a:srgbClr val="FFFFFF"/>
                </a:solidFill>
                <a:latin typeface="Galano Grotesque Alt"/>
                <a:ea typeface="Galano Grotesque Alt"/>
                <a:cs typeface="Galano Grotesque Alt"/>
                <a:sym typeface="Galano Grotesque Alt"/>
              </a:rPr>
              <a:t>ke</a:t>
            </a:r>
            <a:r>
              <a:rPr lang="en-US" sz="4394">
                <a:solidFill>
                  <a:srgbClr val="FFFFFF"/>
                </a:solidFill>
                <a:latin typeface="Galano Grotesque Alt"/>
                <a:ea typeface="Galano Grotesque Alt"/>
                <a:cs typeface="Galano Grotesque Alt"/>
                <a:sym typeface="Galano Grotesque Alt"/>
              </a:rPr>
              <a:t> health insurance, paid time off, and employer tax contributions.</a:t>
            </a:r>
          </a:p>
          <a:p>
            <a:pPr algn="l">
              <a:lnSpc>
                <a:spcPts val="5317"/>
              </a:lnSpc>
              <a:spcBef>
                <a:spcPct val="0"/>
              </a:spcBef>
            </a:pPr>
          </a:p>
          <a:p>
            <a:pPr algn="l">
              <a:lnSpc>
                <a:spcPts val="5317"/>
              </a:lnSpc>
              <a:spcBef>
                <a:spcPct val="0"/>
              </a:spcBef>
            </a:pPr>
            <a:r>
              <a:rPr lang="en-US" b="true" sz="4394">
                <a:solidFill>
                  <a:srgbClr val="FFFFFF"/>
                </a:solidFill>
                <a:latin typeface="Galano Grotesque Alt Bold"/>
                <a:ea typeface="Galano Grotesque Alt Bold"/>
                <a:cs typeface="Galano Grotesque Alt Bold"/>
                <a:sym typeface="Galano Grotesque Alt Bold"/>
              </a:rPr>
              <a:t>1099 workers</a:t>
            </a:r>
            <a:r>
              <a:rPr lang="en-US" sz="4394">
                <a:solidFill>
                  <a:srgbClr val="FFFFFF"/>
                </a:solidFill>
                <a:latin typeface="Galano Grotesque Alt"/>
                <a:ea typeface="Galano Grotesque Alt"/>
                <a:cs typeface="Galano Grotesque Alt"/>
                <a:sym typeface="Galano Grotesque Alt"/>
              </a:rPr>
              <a:t> are independent contractors who operate as self-employed</a:t>
            </a:r>
          </a:p>
          <a:p>
            <a:pPr algn="l">
              <a:lnSpc>
                <a:spcPts val="5317"/>
              </a:lnSpc>
              <a:spcBef>
                <a:spcPct val="0"/>
              </a:spcBef>
            </a:pPr>
            <a:r>
              <a:rPr lang="en-US" sz="4394">
                <a:solidFill>
                  <a:srgbClr val="FFFFFF"/>
                </a:solidFill>
                <a:latin typeface="Galano Grotesque Alt"/>
                <a:ea typeface="Galano Grotesque Alt"/>
                <a:cs typeface="Galano Grotesque Alt"/>
                <a:sym typeface="Galano Grotesque Alt"/>
              </a:rPr>
              <a:t>individuals, handling their own taxes and typically working on a project or short-term basis.</a:t>
            </a:r>
          </a:p>
          <a:p>
            <a:pPr algn="l">
              <a:lnSpc>
                <a:spcPts val="5317"/>
              </a:lnSpc>
              <a:spcBef>
                <a:spcPct val="0"/>
              </a:spcBef>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78889" y="-103239"/>
            <a:ext cx="18445778" cy="12297186"/>
          </a:xfrm>
          <a:custGeom>
            <a:avLst/>
            <a:gdLst/>
            <a:ahLst/>
            <a:cxnLst/>
            <a:rect r="r" b="b" t="t" l="l"/>
            <a:pathLst>
              <a:path h="12297186" w="18445778">
                <a:moveTo>
                  <a:pt x="0" y="0"/>
                </a:moveTo>
                <a:lnTo>
                  <a:pt x="18445778" y="0"/>
                </a:lnTo>
                <a:lnTo>
                  <a:pt x="18445778" y="12297186"/>
                </a:lnTo>
                <a:lnTo>
                  <a:pt x="0" y="12297186"/>
                </a:lnTo>
                <a:lnTo>
                  <a:pt x="0" y="0"/>
                </a:lnTo>
                <a:close/>
              </a:path>
            </a:pathLst>
          </a:custGeom>
          <a:blipFill>
            <a:blip r:embed="rId2"/>
            <a:stretch>
              <a:fillRect l="0" t="0" r="0" b="0"/>
            </a:stretch>
          </a:blipFill>
        </p:spPr>
      </p:sp>
      <p:sp>
        <p:nvSpPr>
          <p:cNvPr name="Freeform 3" id="3"/>
          <p:cNvSpPr/>
          <p:nvPr/>
        </p:nvSpPr>
        <p:spPr>
          <a:xfrm flipH="false" flipV="false" rot="0">
            <a:off x="309716"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9999"/>
            </a:blip>
            <a:stretch>
              <a:fillRect l="-14285" t="-51587" r="0" b="-51587"/>
            </a:stretch>
          </a:blipFill>
        </p:spPr>
      </p:sp>
      <p:grpSp>
        <p:nvGrpSpPr>
          <p:cNvPr name="Group 4" id="4"/>
          <p:cNvGrpSpPr/>
          <p:nvPr/>
        </p:nvGrpSpPr>
        <p:grpSpPr>
          <a:xfrm rot="0">
            <a:off x="-411495" y="-248879"/>
            <a:ext cx="18778384" cy="10784758"/>
            <a:chOff x="0" y="0"/>
            <a:chExt cx="4945747" cy="2840430"/>
          </a:xfrm>
        </p:grpSpPr>
        <p:sp>
          <p:nvSpPr>
            <p:cNvPr name="Freeform 5" id="5"/>
            <p:cNvSpPr/>
            <p:nvPr/>
          </p:nvSpPr>
          <p:spPr>
            <a:xfrm flipH="false" flipV="false" rot="0">
              <a:off x="0" y="0"/>
              <a:ext cx="4945747" cy="2840430"/>
            </a:xfrm>
            <a:custGeom>
              <a:avLst/>
              <a:gdLst/>
              <a:ahLst/>
              <a:cxnLst/>
              <a:rect r="r" b="b" t="t" l="l"/>
              <a:pathLst>
                <a:path h="2840430" w="4945747">
                  <a:moveTo>
                    <a:pt x="21026" y="0"/>
                  </a:moveTo>
                  <a:lnTo>
                    <a:pt x="4924721" y="0"/>
                  </a:lnTo>
                  <a:cubicBezTo>
                    <a:pt x="4930298" y="0"/>
                    <a:pt x="4935646" y="2215"/>
                    <a:pt x="4939589" y="6158"/>
                  </a:cubicBezTo>
                  <a:cubicBezTo>
                    <a:pt x="4943532" y="10102"/>
                    <a:pt x="4945747" y="15450"/>
                    <a:pt x="4945747" y="21026"/>
                  </a:cubicBezTo>
                  <a:lnTo>
                    <a:pt x="4945747" y="2819404"/>
                  </a:lnTo>
                  <a:cubicBezTo>
                    <a:pt x="4945747" y="2824980"/>
                    <a:pt x="4943532" y="2830329"/>
                    <a:pt x="4939589" y="2834272"/>
                  </a:cubicBezTo>
                  <a:cubicBezTo>
                    <a:pt x="4935646" y="2838215"/>
                    <a:pt x="4930298" y="2840430"/>
                    <a:pt x="4924721" y="2840430"/>
                  </a:cubicBezTo>
                  <a:lnTo>
                    <a:pt x="21026" y="2840430"/>
                  </a:lnTo>
                  <a:cubicBezTo>
                    <a:pt x="15450" y="2840430"/>
                    <a:pt x="10102" y="2838215"/>
                    <a:pt x="6158" y="2834272"/>
                  </a:cubicBezTo>
                  <a:cubicBezTo>
                    <a:pt x="2215" y="2830329"/>
                    <a:pt x="0" y="2824980"/>
                    <a:pt x="0" y="2819404"/>
                  </a:cubicBezTo>
                  <a:lnTo>
                    <a:pt x="0" y="21026"/>
                  </a:lnTo>
                  <a:cubicBezTo>
                    <a:pt x="0" y="15450"/>
                    <a:pt x="2215" y="10102"/>
                    <a:pt x="6158" y="6158"/>
                  </a:cubicBezTo>
                  <a:cubicBezTo>
                    <a:pt x="10102" y="2215"/>
                    <a:pt x="15450" y="0"/>
                    <a:pt x="21026" y="0"/>
                  </a:cubicBezTo>
                  <a:close/>
                </a:path>
              </a:pathLst>
            </a:custGeom>
            <a:solidFill>
              <a:srgbClr val="03265B">
                <a:alpha val="80784"/>
              </a:srgbClr>
            </a:solidFill>
          </p:spPr>
        </p:sp>
        <p:sp>
          <p:nvSpPr>
            <p:cNvPr name="TextBox 6" id="6"/>
            <p:cNvSpPr txBox="true"/>
            <p:nvPr/>
          </p:nvSpPr>
          <p:spPr>
            <a:xfrm>
              <a:off x="0" y="-76200"/>
              <a:ext cx="4945747" cy="2916630"/>
            </a:xfrm>
            <a:prstGeom prst="rect">
              <a:avLst/>
            </a:prstGeom>
          </p:spPr>
          <p:txBody>
            <a:bodyPr anchor="ctr" rtlCol="false" tIns="50800" lIns="50800" bIns="50800" rIns="50800"/>
            <a:lstStyle/>
            <a:p>
              <a:pPr algn="ctr">
                <a:lnSpc>
                  <a:spcPts val="3361"/>
                </a:lnSpc>
              </a:pPr>
            </a:p>
          </p:txBody>
        </p:sp>
      </p:grpSp>
      <p:sp>
        <p:nvSpPr>
          <p:cNvPr name="TextBox 7" id="7"/>
          <p:cNvSpPr txBox="true"/>
          <p:nvPr/>
        </p:nvSpPr>
        <p:spPr>
          <a:xfrm rot="0">
            <a:off x="2097472" y="1405774"/>
            <a:ext cx="13760450" cy="1321255"/>
          </a:xfrm>
          <a:prstGeom prst="rect">
            <a:avLst/>
          </a:prstGeom>
        </p:spPr>
        <p:txBody>
          <a:bodyPr anchor="t" rtlCol="false" tIns="0" lIns="0" bIns="0" rIns="0">
            <a:spAutoFit/>
          </a:bodyPr>
          <a:lstStyle/>
          <a:p>
            <a:pPr algn="ctr" marL="0" indent="0" lvl="0">
              <a:lnSpc>
                <a:spcPts val="10056"/>
              </a:lnSpc>
            </a:pPr>
            <a:r>
              <a:rPr lang="en-US" b="true" sz="9486">
                <a:solidFill>
                  <a:srgbClr val="FFFFFF"/>
                </a:solidFill>
                <a:latin typeface="Galano Grotesque Alt Bold"/>
                <a:ea typeface="Galano Grotesque Alt Bold"/>
                <a:cs typeface="Galano Grotesque Alt Bold"/>
                <a:sym typeface="Galano Grotesque Alt Bold"/>
              </a:rPr>
              <a:t>speaker session</a:t>
            </a:r>
          </a:p>
        </p:txBody>
      </p:sp>
      <p:sp>
        <p:nvSpPr>
          <p:cNvPr name="Freeform 8" id="8"/>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3210736" y="7313181"/>
            <a:ext cx="11866528" cy="2770552"/>
          </a:xfrm>
          <a:prstGeom prst="rect">
            <a:avLst/>
          </a:prstGeom>
        </p:spPr>
        <p:txBody>
          <a:bodyPr anchor="t" rtlCol="false" tIns="0" lIns="0" bIns="0" rIns="0">
            <a:spAutoFit/>
          </a:bodyPr>
          <a:lstStyle/>
          <a:p>
            <a:pPr algn="l">
              <a:lnSpc>
                <a:spcPts val="7417"/>
              </a:lnSpc>
            </a:pPr>
            <a:r>
              <a:rPr lang="en-US" sz="5298" b="true">
                <a:solidFill>
                  <a:srgbClr val="7ED957"/>
                </a:solidFill>
                <a:latin typeface="Galano Grotesque Alt Bold"/>
                <a:ea typeface="Galano Grotesque Alt Bold"/>
                <a:cs typeface="Galano Grotesque Alt Bold"/>
                <a:sym typeface="Galano Grotesque Alt Bold"/>
              </a:rPr>
              <a:t>(optional)</a:t>
            </a:r>
          </a:p>
          <a:p>
            <a:pPr algn="l">
              <a:lnSpc>
                <a:spcPts val="7417"/>
              </a:lnSpc>
            </a:pPr>
            <a:r>
              <a:rPr lang="en-US" sz="5298" b="true">
                <a:solidFill>
                  <a:srgbClr val="7ED957"/>
                </a:solidFill>
                <a:latin typeface="Galano Grotesque Alt Bold"/>
                <a:ea typeface="Galano Grotesque Alt Bold"/>
                <a:cs typeface="Galano Grotesque Alt Bold"/>
                <a:sym typeface="Galano Grotesque Alt Bold"/>
              </a:rPr>
              <a:t>[Speaker Headshot, Name and Bio]</a:t>
            </a:r>
          </a:p>
          <a:p>
            <a:pPr algn="l" marL="0" indent="0" lvl="0">
              <a:lnSpc>
                <a:spcPts val="7417"/>
              </a:lnSpc>
              <a:spcBef>
                <a:spcPct val="0"/>
              </a:spcBef>
            </a:pP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613899" y="5857317"/>
            <a:ext cx="14814890" cy="3400983"/>
          </a:xfrm>
          <a:prstGeom prst="rect">
            <a:avLst/>
          </a:prstGeom>
        </p:spPr>
        <p:txBody>
          <a:bodyPr anchor="t" rtlCol="false" tIns="0" lIns="0" bIns="0" rIns="0">
            <a:spAutoFit/>
          </a:bodyPr>
          <a:lstStyle/>
          <a:p>
            <a:pPr algn="l" marL="1047766" indent="-523883" lvl="1">
              <a:lnSpc>
                <a:spcPts val="6794"/>
              </a:lnSpc>
              <a:spcBef>
                <a:spcPct val="0"/>
              </a:spcBef>
              <a:buFont typeface="Arial"/>
              <a:buChar char="•"/>
            </a:pPr>
            <a:r>
              <a:rPr lang="en-US" sz="4853">
                <a:solidFill>
                  <a:srgbClr val="FFFFFF"/>
                </a:solidFill>
                <a:latin typeface="Galano Grotesque Alt"/>
                <a:ea typeface="Galano Grotesque Alt"/>
                <a:cs typeface="Galano Grotesque Alt"/>
                <a:sym typeface="Galano Grotesque Alt"/>
              </a:rPr>
              <a:t>Offer a stipend for health care</a:t>
            </a:r>
            <a:r>
              <a:rPr lang="en-US" sz="4853">
                <a:solidFill>
                  <a:srgbClr val="FFFFFF"/>
                </a:solidFill>
                <a:latin typeface="Galano Grotesque Alt"/>
                <a:ea typeface="Galano Grotesque Alt"/>
                <a:cs typeface="Galano Grotesque Alt"/>
                <a:sym typeface="Galano Grotesque Alt"/>
              </a:rPr>
              <a:t> coverage</a:t>
            </a:r>
            <a:r>
              <a:rPr lang="en-US" sz="4853">
                <a:solidFill>
                  <a:srgbClr val="FFFFFF"/>
                </a:solidFill>
                <a:latin typeface="Galano Grotesque Alt"/>
                <a:ea typeface="Galano Grotesque Alt"/>
                <a:cs typeface="Galano Grotesque Alt"/>
                <a:sym typeface="Galano Grotesque Alt"/>
              </a:rPr>
              <a:t> or other insurance</a:t>
            </a:r>
          </a:p>
          <a:p>
            <a:pPr algn="l" marL="1047766" indent="-523883" lvl="1">
              <a:lnSpc>
                <a:spcPts val="6794"/>
              </a:lnSpc>
              <a:spcBef>
                <a:spcPct val="0"/>
              </a:spcBef>
              <a:buFont typeface="Arial"/>
              <a:buChar char="•"/>
            </a:pPr>
            <a:r>
              <a:rPr lang="en-US" sz="4853" strike="noStrike" u="none">
                <a:solidFill>
                  <a:srgbClr val="FFFFFF"/>
                </a:solidFill>
                <a:latin typeface="Galano Grotesque Alt"/>
                <a:ea typeface="Galano Grotesque Alt"/>
                <a:cs typeface="Galano Grotesque Alt"/>
                <a:sym typeface="Galano Grotesque Alt"/>
              </a:rPr>
              <a:t>Use contractors for short-term labor and projects</a:t>
            </a:r>
          </a:p>
        </p:txBody>
      </p:sp>
      <p:sp>
        <p:nvSpPr>
          <p:cNvPr name="TextBox 5" id="5"/>
          <p:cNvSpPr txBox="true"/>
          <p:nvPr/>
        </p:nvSpPr>
        <p:spPr>
          <a:xfrm rot="0">
            <a:off x="1839037" y="2227188"/>
            <a:ext cx="14650904" cy="1253139"/>
          </a:xfrm>
          <a:prstGeom prst="rect">
            <a:avLst/>
          </a:prstGeom>
        </p:spPr>
        <p:txBody>
          <a:bodyPr anchor="t" rtlCol="false" tIns="0" lIns="0" bIns="0" rIns="0">
            <a:spAutoFit/>
          </a:bodyPr>
          <a:lstStyle/>
          <a:p>
            <a:pPr algn="l" marL="0" indent="0" lvl="0">
              <a:lnSpc>
                <a:spcPts val="9391"/>
              </a:lnSpc>
            </a:pPr>
            <a:r>
              <a:rPr lang="en-US" b="true" sz="9486">
                <a:solidFill>
                  <a:srgbClr val="FFFFFF"/>
                </a:solidFill>
                <a:latin typeface="Galano Grotesque Alt Bold"/>
                <a:ea typeface="Galano Grotesque Alt Bold"/>
                <a:cs typeface="Galano Grotesque Alt Bold"/>
                <a:sym typeface="Galano Grotesque Alt Bold"/>
              </a:rPr>
              <a:t>can’t afford benefits?</a:t>
            </a:r>
          </a:p>
        </p:txBody>
      </p:sp>
      <p:sp>
        <p:nvSpPr>
          <p:cNvPr name="TextBox 6" id="6"/>
          <p:cNvSpPr txBox="true"/>
          <p:nvPr/>
        </p:nvSpPr>
        <p:spPr>
          <a:xfrm rot="0">
            <a:off x="1859211" y="1054402"/>
            <a:ext cx="6528923" cy="829972"/>
          </a:xfrm>
          <a:prstGeom prst="rect">
            <a:avLst/>
          </a:prstGeom>
        </p:spPr>
        <p:txBody>
          <a:bodyPr anchor="t" rtlCol="false" tIns="0" lIns="0" bIns="0" rIns="0">
            <a:spAutoFit/>
          </a:bodyPr>
          <a:lstStyle/>
          <a:p>
            <a:pPr algn="l" marL="0" indent="0" lvl="0">
              <a:lnSpc>
                <a:spcPts val="6753"/>
              </a:lnSpc>
              <a:spcBef>
                <a:spcPct val="0"/>
              </a:spcBef>
            </a:pPr>
            <a:r>
              <a:rPr lang="en-US" b="true" sz="4823">
                <a:solidFill>
                  <a:srgbClr val="7ED957"/>
                </a:solidFill>
                <a:latin typeface="Galano Grotesque Alt Bold"/>
                <a:ea typeface="Galano Grotesque Alt Bold"/>
                <a:cs typeface="Galano Grotesque Alt Bold"/>
                <a:sym typeface="Galano Grotesque Alt Bold"/>
              </a:rPr>
              <a:t>case study:</a:t>
            </a:r>
          </a:p>
        </p:txBody>
      </p:sp>
      <p:sp>
        <p:nvSpPr>
          <p:cNvPr name="TextBox 7" id="7"/>
          <p:cNvSpPr txBox="true"/>
          <p:nvPr/>
        </p:nvSpPr>
        <p:spPr>
          <a:xfrm rot="0">
            <a:off x="1859211" y="3737706"/>
            <a:ext cx="14814890" cy="1686483"/>
          </a:xfrm>
          <a:prstGeom prst="rect">
            <a:avLst/>
          </a:prstGeom>
        </p:spPr>
        <p:txBody>
          <a:bodyPr anchor="t" rtlCol="false" tIns="0" lIns="0" bIns="0" rIns="0">
            <a:spAutoFit/>
          </a:bodyPr>
          <a:lstStyle/>
          <a:p>
            <a:pPr algn="l">
              <a:lnSpc>
                <a:spcPts val="6794"/>
              </a:lnSpc>
              <a:spcBef>
                <a:spcPct val="0"/>
              </a:spcBef>
            </a:pPr>
            <a:r>
              <a:rPr lang="en-US" sz="4853">
                <a:solidFill>
                  <a:srgbClr val="FFFFFF"/>
                </a:solidFill>
                <a:latin typeface="Galano Grotesque Alt"/>
                <a:ea typeface="Galano Grotesque Alt"/>
                <a:cs typeface="Galano Grotesque Alt"/>
                <a:sym typeface="Galano Grotesque Alt"/>
              </a:rPr>
              <a:t>Hiring a full-time employee</a:t>
            </a:r>
            <a:r>
              <a:rPr lang="en-US" sz="4853">
                <a:solidFill>
                  <a:srgbClr val="FFFFFF"/>
                </a:solidFill>
                <a:latin typeface="Galano Grotesque Alt"/>
                <a:ea typeface="Galano Grotesque Alt"/>
                <a:cs typeface="Galano Grotesque Alt"/>
                <a:sym typeface="Galano Grotesque Alt"/>
              </a:rPr>
              <a:t> in the beginning can be expensive and come with state requirements</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606389" y="4744249"/>
            <a:ext cx="14814890" cy="3400983"/>
          </a:xfrm>
          <a:prstGeom prst="rect">
            <a:avLst/>
          </a:prstGeom>
        </p:spPr>
        <p:txBody>
          <a:bodyPr anchor="t" rtlCol="false" tIns="0" lIns="0" bIns="0" rIns="0">
            <a:spAutoFit/>
          </a:bodyPr>
          <a:lstStyle/>
          <a:p>
            <a:pPr algn="l" marL="1047766" indent="-523883" lvl="1">
              <a:lnSpc>
                <a:spcPts val="6794"/>
              </a:lnSpc>
              <a:spcBef>
                <a:spcPct val="0"/>
              </a:spcBef>
              <a:buFont typeface="Arial"/>
              <a:buChar char="•"/>
            </a:pPr>
            <a:r>
              <a:rPr lang="en-US" sz="4853">
                <a:solidFill>
                  <a:srgbClr val="FFFFFF"/>
                </a:solidFill>
                <a:latin typeface="Galano Grotesque Alt"/>
                <a:ea typeface="Galano Grotesque Alt"/>
                <a:cs typeface="Galano Grotesque Alt"/>
                <a:sym typeface="Galano Grotesque Alt"/>
              </a:rPr>
              <a:t>Your early team is critical to the success of your business. Take time to hire people who share your vision, fit with your culture, and add value to your organization.</a:t>
            </a:r>
          </a:p>
        </p:txBody>
      </p:sp>
      <p:sp>
        <p:nvSpPr>
          <p:cNvPr name="TextBox 5" id="5"/>
          <p:cNvSpPr txBox="true"/>
          <p:nvPr/>
        </p:nvSpPr>
        <p:spPr>
          <a:xfrm rot="0">
            <a:off x="2030707" y="2051441"/>
            <a:ext cx="14650904" cy="1253139"/>
          </a:xfrm>
          <a:prstGeom prst="rect">
            <a:avLst/>
          </a:prstGeom>
        </p:spPr>
        <p:txBody>
          <a:bodyPr anchor="t" rtlCol="false" tIns="0" lIns="0" bIns="0" rIns="0">
            <a:spAutoFit/>
          </a:bodyPr>
          <a:lstStyle/>
          <a:p>
            <a:pPr algn="l" marL="0" indent="0" lvl="0">
              <a:lnSpc>
                <a:spcPts val="9391"/>
              </a:lnSpc>
            </a:pPr>
            <a:r>
              <a:rPr lang="en-US" b="true" sz="9486">
                <a:solidFill>
                  <a:srgbClr val="7ED957"/>
                </a:solidFill>
                <a:latin typeface="Galano Grotesque Alt Bold"/>
                <a:ea typeface="Galano Grotesque Alt Bold"/>
                <a:cs typeface="Galano Grotesque Alt Bold"/>
                <a:sym typeface="Galano Grotesque Alt Bold"/>
              </a:rPr>
              <a:t>hiring</a:t>
            </a:r>
          </a:p>
        </p:txBody>
      </p:sp>
      <p:sp>
        <p:nvSpPr>
          <p:cNvPr name="TextBox 6" id="6"/>
          <p:cNvSpPr txBox="true"/>
          <p:nvPr/>
        </p:nvSpPr>
        <p:spPr>
          <a:xfrm rot="0">
            <a:off x="1866721" y="3514101"/>
            <a:ext cx="14814890" cy="829233"/>
          </a:xfrm>
          <a:prstGeom prst="rect">
            <a:avLst/>
          </a:prstGeom>
        </p:spPr>
        <p:txBody>
          <a:bodyPr anchor="t" rtlCol="false" tIns="0" lIns="0" bIns="0" rIns="0">
            <a:spAutoFit/>
          </a:bodyPr>
          <a:lstStyle/>
          <a:p>
            <a:pPr algn="l">
              <a:lnSpc>
                <a:spcPts val="6794"/>
              </a:lnSpc>
              <a:spcBef>
                <a:spcPct val="0"/>
              </a:spcBef>
            </a:pPr>
            <a:r>
              <a:rPr lang="en-US" b="true" sz="4853" i="true">
                <a:solidFill>
                  <a:srgbClr val="FFFFFF"/>
                </a:solidFill>
                <a:latin typeface="Galano Grotesque Alt Bold Italics"/>
                <a:ea typeface="Galano Grotesque Alt Bold Italics"/>
                <a:cs typeface="Galano Grotesque Alt Bold Italics"/>
                <a:sym typeface="Galano Grotesque Alt Bold Italics"/>
              </a:rPr>
              <a:t>“Hire slow and fire quickly.”</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688190" y="2781988"/>
            <a:ext cx="14814890" cy="2543733"/>
          </a:xfrm>
          <a:prstGeom prst="rect">
            <a:avLst/>
          </a:prstGeom>
        </p:spPr>
        <p:txBody>
          <a:bodyPr anchor="t" rtlCol="false" tIns="0" lIns="0" bIns="0" rIns="0">
            <a:spAutoFit/>
          </a:bodyPr>
          <a:lstStyle/>
          <a:p>
            <a:pPr algn="l">
              <a:lnSpc>
                <a:spcPts val="6794"/>
              </a:lnSpc>
              <a:spcBef>
                <a:spcPct val="0"/>
              </a:spcBef>
            </a:pPr>
            <a:r>
              <a:rPr lang="en-US" sz="4853">
                <a:solidFill>
                  <a:srgbClr val="FFFFFF"/>
                </a:solidFill>
                <a:latin typeface="Galano Grotesque Alt"/>
                <a:ea typeface="Galano Grotesque Alt"/>
                <a:cs typeface="Galano Grotesque Alt"/>
                <a:sym typeface="Galano Grotesque Alt"/>
              </a:rPr>
              <a:t>If you make a mistake or make a bad hire, take action quickly—the success of your business depends on it. </a:t>
            </a:r>
          </a:p>
        </p:txBody>
      </p:sp>
      <p:sp>
        <p:nvSpPr>
          <p:cNvPr name="TextBox 5" id="5"/>
          <p:cNvSpPr txBox="true"/>
          <p:nvPr/>
        </p:nvSpPr>
        <p:spPr>
          <a:xfrm rot="0">
            <a:off x="1688190" y="1295980"/>
            <a:ext cx="14650904" cy="1253139"/>
          </a:xfrm>
          <a:prstGeom prst="rect">
            <a:avLst/>
          </a:prstGeom>
        </p:spPr>
        <p:txBody>
          <a:bodyPr anchor="t" rtlCol="false" tIns="0" lIns="0" bIns="0" rIns="0">
            <a:spAutoFit/>
          </a:bodyPr>
          <a:lstStyle/>
          <a:p>
            <a:pPr algn="l" marL="0" indent="0" lvl="0">
              <a:lnSpc>
                <a:spcPts val="9391"/>
              </a:lnSpc>
            </a:pPr>
            <a:r>
              <a:rPr lang="en-US" b="true" sz="9486">
                <a:solidFill>
                  <a:srgbClr val="7ED957"/>
                </a:solidFill>
                <a:latin typeface="Galano Grotesque Alt Bold"/>
                <a:ea typeface="Galano Grotesque Alt Bold"/>
                <a:cs typeface="Galano Grotesque Alt Bold"/>
                <a:sym typeface="Galano Grotesque Alt Bold"/>
              </a:rPr>
              <a:t>hiring</a:t>
            </a:r>
            <a:r>
              <a:rPr lang="en-US" b="true" sz="9486">
                <a:solidFill>
                  <a:srgbClr val="7ED957"/>
                </a:solidFill>
                <a:latin typeface="Galano Grotesque Alt Bold"/>
                <a:ea typeface="Galano Grotesque Alt Bold"/>
                <a:cs typeface="Galano Grotesque Alt Bold"/>
                <a:sym typeface="Galano Grotesque Alt Bold"/>
              </a:rPr>
              <a:t> continued</a:t>
            </a:r>
          </a:p>
        </p:txBody>
      </p:sp>
      <p:sp>
        <p:nvSpPr>
          <p:cNvPr name="TextBox 6" id="6"/>
          <p:cNvSpPr txBox="true"/>
          <p:nvPr/>
        </p:nvSpPr>
        <p:spPr>
          <a:xfrm rot="0">
            <a:off x="1688190" y="5698444"/>
            <a:ext cx="14911620" cy="3401060"/>
          </a:xfrm>
          <a:prstGeom prst="rect">
            <a:avLst/>
          </a:prstGeom>
        </p:spPr>
        <p:txBody>
          <a:bodyPr anchor="t" rtlCol="false" tIns="0" lIns="0" bIns="0" rIns="0">
            <a:spAutoFit/>
          </a:bodyPr>
          <a:lstStyle/>
          <a:p>
            <a:pPr algn="l">
              <a:lnSpc>
                <a:spcPts val="6790"/>
              </a:lnSpc>
              <a:spcBef>
                <a:spcPct val="0"/>
              </a:spcBef>
            </a:pPr>
            <a:r>
              <a:rPr lang="en-US" b="true" sz="4850">
                <a:solidFill>
                  <a:srgbClr val="FFFFFF"/>
                </a:solidFill>
                <a:latin typeface="Galano Grotesque Alt Bold"/>
                <a:ea typeface="Galano Grotesque Alt Bold"/>
                <a:cs typeface="Galano Grotesque Alt Bold"/>
                <a:sym typeface="Galano Grotesque Alt Bold"/>
              </a:rPr>
              <a:t>It is very rare to hear someone say,</a:t>
            </a:r>
            <a:r>
              <a:rPr lang="en-US" sz="4850">
                <a:solidFill>
                  <a:srgbClr val="FFFFFF"/>
                </a:solidFill>
                <a:latin typeface="Galano Grotesque Alt"/>
                <a:ea typeface="Galano Grotesque Alt"/>
                <a:cs typeface="Galano Grotesque Alt"/>
                <a:sym typeface="Galano Grotesque Alt"/>
              </a:rPr>
              <a:t> </a:t>
            </a:r>
            <a:r>
              <a:rPr lang="en-US" sz="4850" i="true">
                <a:solidFill>
                  <a:srgbClr val="FFFFFF"/>
                </a:solidFill>
                <a:latin typeface="Galano Grotesque Alt Italics"/>
                <a:ea typeface="Galano Grotesque Alt Italics"/>
                <a:cs typeface="Galano Grotesque Alt Italics"/>
                <a:sym typeface="Galano Grotesque Alt Italics"/>
              </a:rPr>
              <a:t>“I am glad I didn’t fire that person too soon!”</a:t>
            </a:r>
          </a:p>
          <a:p>
            <a:pPr algn="l">
              <a:lnSpc>
                <a:spcPts val="6790"/>
              </a:lnSpc>
              <a:spcBef>
                <a:spcPct val="0"/>
              </a:spcBef>
            </a:pPr>
            <a:r>
              <a:rPr lang="en-US" b="true" sz="4850">
                <a:solidFill>
                  <a:srgbClr val="FFFFFF"/>
                </a:solidFill>
                <a:latin typeface="Galano Grotesque Alt Bold"/>
                <a:ea typeface="Galano Grotesque Alt Bold"/>
                <a:cs typeface="Galano Grotesque Alt Bold"/>
                <a:sym typeface="Galano Grotesque Alt Bold"/>
              </a:rPr>
              <a:t>But we all have heard someone say,</a:t>
            </a:r>
            <a:r>
              <a:rPr lang="en-US" sz="4850">
                <a:solidFill>
                  <a:srgbClr val="FFFFFF"/>
                </a:solidFill>
                <a:latin typeface="Galano Grotesque Alt"/>
                <a:ea typeface="Galano Grotesque Alt"/>
                <a:cs typeface="Galano Grotesque Alt"/>
                <a:sym typeface="Galano Grotesque Alt"/>
              </a:rPr>
              <a:t> </a:t>
            </a:r>
            <a:r>
              <a:rPr lang="en-US" sz="4850" i="true">
                <a:solidFill>
                  <a:srgbClr val="FFFFFF"/>
                </a:solidFill>
                <a:latin typeface="Galano Grotesque Alt Italics"/>
                <a:ea typeface="Galano Grotesque Alt Italics"/>
                <a:cs typeface="Galano Grotesque Alt Italics"/>
                <a:sym typeface="Galano Grotesque Alt Italics"/>
              </a:rPr>
              <a:t>“I should have let them go sooner.”</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931117" y="2145173"/>
            <a:ext cx="14650904" cy="1253139"/>
          </a:xfrm>
          <a:prstGeom prst="rect">
            <a:avLst/>
          </a:prstGeom>
        </p:spPr>
        <p:txBody>
          <a:bodyPr anchor="t" rtlCol="false" tIns="0" lIns="0" bIns="0" rIns="0">
            <a:spAutoFit/>
          </a:bodyPr>
          <a:lstStyle/>
          <a:p>
            <a:pPr algn="l" marL="0" indent="0" lvl="0">
              <a:lnSpc>
                <a:spcPts val="9391"/>
              </a:lnSpc>
            </a:pPr>
            <a:r>
              <a:rPr lang="en-US" b="true" sz="9486">
                <a:solidFill>
                  <a:srgbClr val="FFFFFF"/>
                </a:solidFill>
                <a:latin typeface="Galano Grotesque Alt Bold"/>
                <a:ea typeface="Galano Grotesque Alt Bold"/>
                <a:cs typeface="Galano Grotesque Alt Bold"/>
                <a:sym typeface="Galano Grotesque Alt Bold"/>
              </a:rPr>
              <a:t>the slack story</a:t>
            </a:r>
          </a:p>
        </p:txBody>
      </p:sp>
      <p:sp>
        <p:nvSpPr>
          <p:cNvPr name="TextBox 5" id="5"/>
          <p:cNvSpPr txBox="true"/>
          <p:nvPr/>
        </p:nvSpPr>
        <p:spPr>
          <a:xfrm rot="0">
            <a:off x="1951291" y="1054402"/>
            <a:ext cx="6528923" cy="829972"/>
          </a:xfrm>
          <a:prstGeom prst="rect">
            <a:avLst/>
          </a:prstGeom>
        </p:spPr>
        <p:txBody>
          <a:bodyPr anchor="t" rtlCol="false" tIns="0" lIns="0" bIns="0" rIns="0">
            <a:spAutoFit/>
          </a:bodyPr>
          <a:lstStyle/>
          <a:p>
            <a:pPr algn="l" marL="0" indent="0" lvl="0">
              <a:lnSpc>
                <a:spcPts val="6753"/>
              </a:lnSpc>
              <a:spcBef>
                <a:spcPct val="0"/>
              </a:spcBef>
            </a:pPr>
            <a:r>
              <a:rPr lang="en-US" b="true" sz="4823">
                <a:solidFill>
                  <a:srgbClr val="7ED957"/>
                </a:solidFill>
                <a:latin typeface="Galano Grotesque Alt Bold"/>
                <a:ea typeface="Galano Grotesque Alt Bold"/>
                <a:cs typeface="Galano Grotesque Alt Bold"/>
                <a:sym typeface="Galano Grotesque Alt Bold"/>
              </a:rPr>
              <a:t>case study:</a:t>
            </a:r>
          </a:p>
        </p:txBody>
      </p:sp>
      <p:sp>
        <p:nvSpPr>
          <p:cNvPr name="TextBox 6" id="6"/>
          <p:cNvSpPr txBox="true"/>
          <p:nvPr/>
        </p:nvSpPr>
        <p:spPr>
          <a:xfrm rot="0">
            <a:off x="2017595" y="3584400"/>
            <a:ext cx="14814890" cy="829233"/>
          </a:xfrm>
          <a:prstGeom prst="rect">
            <a:avLst/>
          </a:prstGeom>
        </p:spPr>
        <p:txBody>
          <a:bodyPr anchor="t" rtlCol="false" tIns="0" lIns="0" bIns="0" rIns="0">
            <a:spAutoFit/>
          </a:bodyPr>
          <a:lstStyle/>
          <a:p>
            <a:pPr algn="l">
              <a:lnSpc>
                <a:spcPts val="6794"/>
              </a:lnSpc>
              <a:spcBef>
                <a:spcPct val="0"/>
              </a:spcBef>
            </a:pPr>
            <a:r>
              <a:rPr lang="en-US" b="true" sz="4853">
                <a:solidFill>
                  <a:srgbClr val="FFFFFF"/>
                </a:solidFill>
                <a:latin typeface="Galano Grotesque Alt Bold"/>
                <a:ea typeface="Galano Grotesque Alt Bold"/>
                <a:cs typeface="Galano Grotesque Alt Bold"/>
                <a:sym typeface="Galano Grotesque Alt Bold"/>
              </a:rPr>
              <a:t>It matters how you let people go.</a:t>
            </a:r>
          </a:p>
        </p:txBody>
      </p:sp>
      <p:sp>
        <p:nvSpPr>
          <p:cNvPr name="TextBox 7" id="7"/>
          <p:cNvSpPr txBox="true"/>
          <p:nvPr/>
        </p:nvSpPr>
        <p:spPr>
          <a:xfrm rot="0">
            <a:off x="2017595" y="4721298"/>
            <a:ext cx="14814890" cy="4258233"/>
          </a:xfrm>
          <a:prstGeom prst="rect">
            <a:avLst/>
          </a:prstGeom>
        </p:spPr>
        <p:txBody>
          <a:bodyPr anchor="t" rtlCol="false" tIns="0" lIns="0" bIns="0" rIns="0">
            <a:spAutoFit/>
          </a:bodyPr>
          <a:lstStyle/>
          <a:p>
            <a:pPr algn="l">
              <a:lnSpc>
                <a:spcPts val="6794"/>
              </a:lnSpc>
              <a:spcBef>
                <a:spcPct val="0"/>
              </a:spcBef>
            </a:pPr>
            <a:r>
              <a:rPr lang="en-US" sz="4853">
                <a:solidFill>
                  <a:srgbClr val="FFFFFF"/>
                </a:solidFill>
                <a:latin typeface="Galano Grotesque Alt"/>
                <a:ea typeface="Galano Grotesque Alt"/>
                <a:cs typeface="Galano Grotesque Alt"/>
                <a:sym typeface="Galano Grotesque Alt"/>
              </a:rPr>
              <a:t>If you have to layoff or fire people, go above and beyond to make sure your company demonstrates empathy and care. Support former employees career growth, preserve their dignity, and help move them in the right direction.</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851179" y="397082"/>
            <a:ext cx="1173417" cy="701917"/>
          </a:xfrm>
          <a:custGeom>
            <a:avLst/>
            <a:gdLst/>
            <a:ahLst/>
            <a:cxnLst/>
            <a:rect r="r" b="b" t="t" l="l"/>
            <a:pathLst>
              <a:path h="701917" w="1173417">
                <a:moveTo>
                  <a:pt x="0" y="0"/>
                </a:moveTo>
                <a:lnTo>
                  <a:pt x="1173417" y="0"/>
                </a:lnTo>
                <a:lnTo>
                  <a:pt x="1173417" y="701917"/>
                </a:lnTo>
                <a:lnTo>
                  <a:pt x="0" y="70191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296811" y="1478466"/>
            <a:ext cx="18881623" cy="2378177"/>
            <a:chOff x="0" y="0"/>
            <a:chExt cx="4972938" cy="626351"/>
          </a:xfrm>
        </p:grpSpPr>
        <p:sp>
          <p:nvSpPr>
            <p:cNvPr name="Freeform 5" id="5"/>
            <p:cNvSpPr/>
            <p:nvPr/>
          </p:nvSpPr>
          <p:spPr>
            <a:xfrm flipH="false" flipV="false" rot="0">
              <a:off x="0" y="0"/>
              <a:ext cx="4972938" cy="626351"/>
            </a:xfrm>
            <a:custGeom>
              <a:avLst/>
              <a:gdLst/>
              <a:ahLst/>
              <a:cxnLst/>
              <a:rect r="r" b="b" t="t" l="l"/>
              <a:pathLst>
                <a:path h="626351" w="4972938">
                  <a:moveTo>
                    <a:pt x="0" y="0"/>
                  </a:moveTo>
                  <a:lnTo>
                    <a:pt x="4972938" y="0"/>
                  </a:lnTo>
                  <a:lnTo>
                    <a:pt x="4972938" y="626351"/>
                  </a:lnTo>
                  <a:lnTo>
                    <a:pt x="0" y="626351"/>
                  </a:lnTo>
                  <a:close/>
                </a:path>
              </a:pathLst>
            </a:custGeom>
            <a:solidFill>
              <a:srgbClr val="7ED957"/>
            </a:solidFill>
          </p:spPr>
        </p:sp>
        <p:sp>
          <p:nvSpPr>
            <p:cNvPr name="TextBox 6" id="6"/>
            <p:cNvSpPr txBox="true"/>
            <p:nvPr/>
          </p:nvSpPr>
          <p:spPr>
            <a:xfrm>
              <a:off x="0" y="-38100"/>
              <a:ext cx="4972938" cy="664451"/>
            </a:xfrm>
            <a:prstGeom prst="rect">
              <a:avLst/>
            </a:prstGeom>
          </p:spPr>
          <p:txBody>
            <a:bodyPr anchor="ctr" rtlCol="false" tIns="50800" lIns="50800" bIns="50800" rIns="50800"/>
            <a:lstStyle/>
            <a:p>
              <a:pPr algn="ctr">
                <a:lnSpc>
                  <a:spcPts val="2659"/>
                </a:lnSpc>
                <a:spcBef>
                  <a:spcPct val="0"/>
                </a:spcBef>
              </a:pPr>
            </a:p>
          </p:txBody>
        </p:sp>
      </p:grpSp>
      <p:sp>
        <p:nvSpPr>
          <p:cNvPr name="Freeform 7" id="7"/>
          <p:cNvSpPr/>
          <p:nvPr/>
        </p:nvSpPr>
        <p:spPr>
          <a:xfrm flipH="false" flipV="false" rot="0">
            <a:off x="1720405" y="6844011"/>
            <a:ext cx="993618" cy="840850"/>
          </a:xfrm>
          <a:custGeom>
            <a:avLst/>
            <a:gdLst/>
            <a:ahLst/>
            <a:cxnLst/>
            <a:rect r="r" b="b" t="t" l="l"/>
            <a:pathLst>
              <a:path h="840850" w="993618">
                <a:moveTo>
                  <a:pt x="0" y="0"/>
                </a:moveTo>
                <a:lnTo>
                  <a:pt x="993618" y="0"/>
                </a:lnTo>
                <a:lnTo>
                  <a:pt x="993618" y="840850"/>
                </a:lnTo>
                <a:lnTo>
                  <a:pt x="0" y="8408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1817747" y="1739663"/>
            <a:ext cx="13893185" cy="1625962"/>
          </a:xfrm>
          <a:prstGeom prst="rect">
            <a:avLst/>
          </a:prstGeom>
        </p:spPr>
        <p:txBody>
          <a:bodyPr anchor="t" rtlCol="false" tIns="0" lIns="0" bIns="0" rIns="0">
            <a:spAutoFit/>
          </a:bodyPr>
          <a:lstStyle/>
          <a:p>
            <a:pPr algn="l" marL="0" indent="0" lvl="0">
              <a:lnSpc>
                <a:spcPts val="13281"/>
              </a:lnSpc>
              <a:spcBef>
                <a:spcPct val="0"/>
              </a:spcBef>
            </a:pPr>
            <a:r>
              <a:rPr lang="en-US" b="true" sz="9486">
                <a:solidFill>
                  <a:srgbClr val="FFFFFF"/>
                </a:solidFill>
                <a:latin typeface="Galano Grotesque Alt Bold"/>
                <a:ea typeface="Galano Grotesque Alt Bold"/>
                <a:cs typeface="Galano Grotesque Alt Bold"/>
                <a:sym typeface="Galano Grotesque Alt Bold"/>
              </a:rPr>
              <a:t>homework</a:t>
            </a:r>
          </a:p>
        </p:txBody>
      </p:sp>
      <p:grpSp>
        <p:nvGrpSpPr>
          <p:cNvPr name="Group 9" id="9"/>
          <p:cNvGrpSpPr/>
          <p:nvPr/>
        </p:nvGrpSpPr>
        <p:grpSpPr>
          <a:xfrm rot="0">
            <a:off x="1720405" y="4652776"/>
            <a:ext cx="14771388" cy="1774327"/>
            <a:chOff x="0" y="0"/>
            <a:chExt cx="19695184" cy="2365769"/>
          </a:xfrm>
        </p:grpSpPr>
        <p:sp>
          <p:nvSpPr>
            <p:cNvPr name="Freeform 10" id="10"/>
            <p:cNvSpPr/>
            <p:nvPr/>
          </p:nvSpPr>
          <p:spPr>
            <a:xfrm flipH="false" flipV="false" rot="0">
              <a:off x="0" y="0"/>
              <a:ext cx="1324824" cy="1121133"/>
            </a:xfrm>
            <a:custGeom>
              <a:avLst/>
              <a:gdLst/>
              <a:ahLst/>
              <a:cxnLst/>
              <a:rect r="r" b="b" t="t" l="l"/>
              <a:pathLst>
                <a:path h="1121133" w="1324824">
                  <a:moveTo>
                    <a:pt x="0" y="0"/>
                  </a:moveTo>
                  <a:lnTo>
                    <a:pt x="1324824" y="0"/>
                  </a:lnTo>
                  <a:lnTo>
                    <a:pt x="1324824" y="1121133"/>
                  </a:lnTo>
                  <a:lnTo>
                    <a:pt x="0" y="11211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0">
              <a:off x="1691211" y="-48775"/>
              <a:ext cx="18003973" cy="2414544"/>
            </a:xfrm>
            <a:prstGeom prst="rect">
              <a:avLst/>
            </a:prstGeom>
          </p:spPr>
          <p:txBody>
            <a:bodyPr anchor="t" rtlCol="false" tIns="0" lIns="0" bIns="0" rIns="0">
              <a:spAutoFit/>
            </a:bodyPr>
            <a:lstStyle/>
            <a:p>
              <a:pPr algn="l">
                <a:lnSpc>
                  <a:spcPts val="7417"/>
                </a:lnSpc>
              </a:pPr>
              <a:r>
                <a:rPr lang="en-US" sz="5298" b="true">
                  <a:solidFill>
                    <a:srgbClr val="FFFFFF"/>
                  </a:solidFill>
                  <a:latin typeface="Galano Grotesque Alt Bold"/>
                  <a:ea typeface="Galano Grotesque Alt Bold"/>
                  <a:cs typeface="Galano Grotesque Alt Bold"/>
                  <a:sym typeface="Galano Grotesque Alt Bold"/>
                </a:rPr>
                <a:t>Incorporate </a:t>
              </a:r>
              <a:r>
                <a:rPr lang="en-US" sz="5298">
                  <a:solidFill>
                    <a:srgbClr val="FFFFFF"/>
                  </a:solidFill>
                  <a:latin typeface="Galano Grotesque Alt"/>
                  <a:ea typeface="Galano Grotesque Alt"/>
                  <a:cs typeface="Galano Grotesque Alt"/>
                  <a:sym typeface="Galano Grotesque Alt"/>
                </a:rPr>
                <a:t>your startup (optional)</a:t>
              </a:r>
            </a:p>
            <a:p>
              <a:pPr algn="l" marL="0" indent="0" lvl="0">
                <a:lnSpc>
                  <a:spcPts val="7417"/>
                </a:lnSpc>
                <a:spcBef>
                  <a:spcPct val="0"/>
                </a:spcBef>
              </a:pPr>
              <a:r>
                <a:rPr lang="en-US" sz="5298">
                  <a:solidFill>
                    <a:srgbClr val="FFFFFF"/>
                  </a:solidFill>
                  <a:latin typeface="Galano Grotesque Alt"/>
                  <a:ea typeface="Galano Grotesque Alt"/>
                  <a:cs typeface="Galano Grotesque Alt"/>
                  <a:sym typeface="Galano Grotesque Alt"/>
                </a:rPr>
                <a:t>use the checklists in this chapter to help</a:t>
              </a:r>
            </a:p>
          </p:txBody>
        </p:sp>
      </p:grpSp>
      <p:sp>
        <p:nvSpPr>
          <p:cNvPr name="TextBox 12" id="12"/>
          <p:cNvSpPr txBox="true"/>
          <p:nvPr/>
        </p:nvSpPr>
        <p:spPr>
          <a:xfrm rot="0">
            <a:off x="3021536" y="6739236"/>
            <a:ext cx="13502980" cy="903652"/>
          </a:xfrm>
          <a:prstGeom prst="rect">
            <a:avLst/>
          </a:prstGeom>
        </p:spPr>
        <p:txBody>
          <a:bodyPr anchor="t" rtlCol="false" tIns="0" lIns="0" bIns="0" rIns="0">
            <a:spAutoFit/>
          </a:bodyPr>
          <a:lstStyle/>
          <a:p>
            <a:pPr algn="l" marL="0" indent="0" lvl="0">
              <a:lnSpc>
                <a:spcPts val="7417"/>
              </a:lnSpc>
              <a:spcBef>
                <a:spcPct val="0"/>
              </a:spcBef>
            </a:pPr>
            <a:r>
              <a:rPr lang="en-US" b="true" sz="5298">
                <a:solidFill>
                  <a:srgbClr val="FFFFFF"/>
                </a:solidFill>
                <a:latin typeface="Galano Grotesque Alt Bold"/>
                <a:ea typeface="Galano Grotesque Alt Bold"/>
                <a:cs typeface="Galano Grotesque Alt Bold"/>
                <a:sym typeface="Galano Grotesque Alt Bold"/>
              </a:rPr>
              <a:t>Read chapter 5</a:t>
            </a:r>
            <a:r>
              <a:rPr lang="en-US" sz="5298">
                <a:solidFill>
                  <a:srgbClr val="FFFFFF"/>
                </a:solidFill>
                <a:latin typeface="Galano Grotesque Alt"/>
                <a:ea typeface="Galano Grotesque Alt"/>
                <a:cs typeface="Galano Grotesque Alt"/>
                <a:sym typeface="Galano Grotesque Alt"/>
              </a:rPr>
              <a:t> and fill out workbook</a:t>
            </a:r>
          </a:p>
        </p:txBody>
      </p:sp>
      <p:sp>
        <p:nvSpPr>
          <p:cNvPr name="Freeform 13" id="13"/>
          <p:cNvSpPr/>
          <p:nvPr/>
        </p:nvSpPr>
        <p:spPr>
          <a:xfrm flipH="false" flipV="false" rot="0">
            <a:off x="1720405" y="8275411"/>
            <a:ext cx="993618" cy="840850"/>
          </a:xfrm>
          <a:custGeom>
            <a:avLst/>
            <a:gdLst/>
            <a:ahLst/>
            <a:cxnLst/>
            <a:rect r="r" b="b" t="t" l="l"/>
            <a:pathLst>
              <a:path h="840850" w="993618">
                <a:moveTo>
                  <a:pt x="0" y="0"/>
                </a:moveTo>
                <a:lnTo>
                  <a:pt x="993618" y="0"/>
                </a:lnTo>
                <a:lnTo>
                  <a:pt x="993618" y="840849"/>
                </a:lnTo>
                <a:lnTo>
                  <a:pt x="0" y="8408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4" id="14"/>
          <p:cNvSpPr txBox="true"/>
          <p:nvPr/>
        </p:nvSpPr>
        <p:spPr>
          <a:xfrm rot="0">
            <a:off x="3021536" y="8170636"/>
            <a:ext cx="13502980" cy="903652"/>
          </a:xfrm>
          <a:prstGeom prst="rect">
            <a:avLst/>
          </a:prstGeom>
        </p:spPr>
        <p:txBody>
          <a:bodyPr anchor="t" rtlCol="false" tIns="0" lIns="0" bIns="0" rIns="0">
            <a:spAutoFit/>
          </a:bodyPr>
          <a:lstStyle/>
          <a:p>
            <a:pPr algn="l" marL="0" indent="0" lvl="0">
              <a:lnSpc>
                <a:spcPts val="7417"/>
              </a:lnSpc>
              <a:spcBef>
                <a:spcPct val="0"/>
              </a:spcBef>
            </a:pPr>
            <a:r>
              <a:rPr lang="en-US" b="true" sz="5298">
                <a:solidFill>
                  <a:srgbClr val="FFFFFF"/>
                </a:solidFill>
                <a:latin typeface="Galano Grotesque Alt Bold"/>
                <a:ea typeface="Galano Grotesque Alt Bold"/>
                <a:cs typeface="Galano Grotesque Alt Bold"/>
                <a:sym typeface="Galano Grotesque Alt Bold"/>
              </a:rPr>
              <a:t>Interview 3 </a:t>
            </a:r>
            <a:r>
              <a:rPr lang="en-US" sz="5298">
                <a:solidFill>
                  <a:srgbClr val="FFFFFF"/>
                </a:solidFill>
                <a:latin typeface="Galano Grotesque Alt"/>
                <a:ea typeface="Galano Grotesque Alt"/>
                <a:cs typeface="Galano Grotesque Alt"/>
                <a:sym typeface="Galano Grotesque Alt"/>
              </a:rPr>
              <a:t>new customers sections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659419" y="1334525"/>
            <a:ext cx="4129148" cy="833337"/>
          </a:xfrm>
          <a:custGeom>
            <a:avLst/>
            <a:gdLst/>
            <a:ahLst/>
            <a:cxnLst/>
            <a:rect r="r" b="b" t="t" l="l"/>
            <a:pathLst>
              <a:path h="833337" w="4129148">
                <a:moveTo>
                  <a:pt x="0" y="0"/>
                </a:moveTo>
                <a:lnTo>
                  <a:pt x="4129148" y="0"/>
                </a:lnTo>
                <a:lnTo>
                  <a:pt x="4129148" y="833337"/>
                </a:lnTo>
                <a:lnTo>
                  <a:pt x="0" y="8333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59419" y="2981508"/>
            <a:ext cx="4216509" cy="5929249"/>
          </a:xfrm>
          <a:custGeom>
            <a:avLst/>
            <a:gdLst/>
            <a:ahLst/>
            <a:cxnLst/>
            <a:rect r="r" b="b" t="t" l="l"/>
            <a:pathLst>
              <a:path h="5929249" w="4216509">
                <a:moveTo>
                  <a:pt x="0" y="0"/>
                </a:moveTo>
                <a:lnTo>
                  <a:pt x="4216508" y="0"/>
                </a:lnTo>
                <a:lnTo>
                  <a:pt x="4216508" y="5929250"/>
                </a:lnTo>
                <a:lnTo>
                  <a:pt x="0" y="5929250"/>
                </a:lnTo>
                <a:lnTo>
                  <a:pt x="0" y="0"/>
                </a:lnTo>
                <a:close/>
              </a:path>
            </a:pathLst>
          </a:custGeom>
          <a:blipFill>
            <a:blip r:embed="rId5"/>
            <a:stretch>
              <a:fillRect l="-93773" t="0" r="-58737" b="-9892"/>
            </a:stretch>
          </a:blipFill>
        </p:spPr>
      </p:sp>
      <p:sp>
        <p:nvSpPr>
          <p:cNvPr name="TextBox 5" id="5"/>
          <p:cNvSpPr txBox="true"/>
          <p:nvPr/>
        </p:nvSpPr>
        <p:spPr>
          <a:xfrm rot="0">
            <a:off x="6182949" y="847725"/>
            <a:ext cx="13760450" cy="1625962"/>
          </a:xfrm>
          <a:prstGeom prst="rect">
            <a:avLst/>
          </a:prstGeom>
        </p:spPr>
        <p:txBody>
          <a:bodyPr anchor="t" rtlCol="false" tIns="0" lIns="0" bIns="0" rIns="0">
            <a:spAutoFit/>
          </a:bodyPr>
          <a:lstStyle/>
          <a:p>
            <a:pPr algn="l" marL="0" indent="0" lvl="0">
              <a:lnSpc>
                <a:spcPts val="13281"/>
              </a:lnSpc>
              <a:spcBef>
                <a:spcPct val="0"/>
              </a:spcBef>
            </a:pPr>
            <a:r>
              <a:rPr lang="en-US" b="true" sz="9486">
                <a:solidFill>
                  <a:srgbClr val="FFFFFF"/>
                </a:solidFill>
                <a:latin typeface="Galano Grotesque Alt Bold"/>
                <a:ea typeface="Galano Grotesque Alt Bold"/>
                <a:cs typeface="Galano Grotesque Alt Bold"/>
                <a:sym typeface="Galano Grotesque Alt Bold"/>
              </a:rPr>
              <a:t>community</a:t>
            </a:r>
          </a:p>
        </p:txBody>
      </p:sp>
      <p:sp>
        <p:nvSpPr>
          <p:cNvPr name="Freeform 6" id="6"/>
          <p:cNvSpPr/>
          <p:nvPr/>
        </p:nvSpPr>
        <p:spPr>
          <a:xfrm flipH="false" flipV="false" rot="0">
            <a:off x="6852247" y="3102528"/>
            <a:ext cx="742950" cy="742950"/>
          </a:xfrm>
          <a:custGeom>
            <a:avLst/>
            <a:gdLst/>
            <a:ahLst/>
            <a:cxnLst/>
            <a:rect r="r" b="b" t="t" l="l"/>
            <a:pathLst>
              <a:path h="742950" w="742950">
                <a:moveTo>
                  <a:pt x="0" y="0"/>
                </a:moveTo>
                <a:lnTo>
                  <a:pt x="742950" y="0"/>
                </a:lnTo>
                <a:lnTo>
                  <a:pt x="742950" y="742950"/>
                </a:lnTo>
                <a:lnTo>
                  <a:pt x="0" y="7429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7995321" y="2876733"/>
            <a:ext cx="10535594" cy="1838442"/>
          </a:xfrm>
          <a:prstGeom prst="rect">
            <a:avLst/>
          </a:prstGeom>
        </p:spPr>
        <p:txBody>
          <a:bodyPr anchor="t" rtlCol="false" tIns="0" lIns="0" bIns="0" rIns="0">
            <a:spAutoFit/>
          </a:bodyPr>
          <a:lstStyle/>
          <a:p>
            <a:pPr algn="l">
              <a:lnSpc>
                <a:spcPts val="7417"/>
              </a:lnSpc>
            </a:pPr>
            <a:r>
              <a:rPr lang="en-US" sz="5298">
                <a:solidFill>
                  <a:srgbClr val="FFFFFF"/>
                </a:solidFill>
                <a:latin typeface="Galano Grotesque Alt"/>
                <a:ea typeface="Galano Grotesque Alt"/>
                <a:cs typeface="Galano Grotesque Alt"/>
                <a:sym typeface="Galano Grotesque Alt"/>
              </a:rPr>
              <a:t>Stay updated with your </a:t>
            </a:r>
          </a:p>
          <a:p>
            <a:pPr algn="l" marL="0" indent="0" lvl="0">
              <a:lnSpc>
                <a:spcPts val="7417"/>
              </a:lnSpc>
              <a:spcBef>
                <a:spcPct val="0"/>
              </a:spcBef>
            </a:pPr>
            <a:r>
              <a:rPr lang="en-US" sz="5298">
                <a:solidFill>
                  <a:srgbClr val="FFFFFF"/>
                </a:solidFill>
                <a:latin typeface="Galano Grotesque Alt"/>
                <a:ea typeface="Galano Grotesque Alt"/>
                <a:cs typeface="Galano Grotesque Alt"/>
                <a:sym typeface="Galano Grotesque Alt"/>
              </a:rPr>
              <a:t>cohort &amp; facilitator</a:t>
            </a:r>
          </a:p>
        </p:txBody>
      </p:sp>
      <p:sp>
        <p:nvSpPr>
          <p:cNvPr name="TextBox 8" id="8"/>
          <p:cNvSpPr txBox="true"/>
          <p:nvPr/>
        </p:nvSpPr>
        <p:spPr>
          <a:xfrm rot="0">
            <a:off x="7995321" y="5038725"/>
            <a:ext cx="9217820" cy="1838442"/>
          </a:xfrm>
          <a:prstGeom prst="rect">
            <a:avLst/>
          </a:prstGeom>
        </p:spPr>
        <p:txBody>
          <a:bodyPr anchor="t" rtlCol="false" tIns="0" lIns="0" bIns="0" rIns="0">
            <a:spAutoFit/>
          </a:bodyPr>
          <a:lstStyle/>
          <a:p>
            <a:pPr algn="l" marL="0" indent="0" lvl="0">
              <a:lnSpc>
                <a:spcPts val="7417"/>
              </a:lnSpc>
              <a:spcBef>
                <a:spcPct val="0"/>
              </a:spcBef>
            </a:pPr>
            <a:r>
              <a:rPr lang="en-US" sz="5298">
                <a:solidFill>
                  <a:srgbClr val="FFFFFF"/>
                </a:solidFill>
                <a:latin typeface="Galano Grotesque Alt"/>
                <a:ea typeface="Galano Grotesque Alt"/>
                <a:cs typeface="Galano Grotesque Alt"/>
                <a:sym typeface="Galano Grotesque Alt"/>
              </a:rPr>
              <a:t>Learn, connect, and engage with members</a:t>
            </a:r>
          </a:p>
        </p:txBody>
      </p:sp>
      <p:sp>
        <p:nvSpPr>
          <p:cNvPr name="Freeform 9" id="9"/>
          <p:cNvSpPr/>
          <p:nvPr/>
        </p:nvSpPr>
        <p:spPr>
          <a:xfrm flipH="false" flipV="false" rot="0">
            <a:off x="6852247" y="5143500"/>
            <a:ext cx="742950" cy="742950"/>
          </a:xfrm>
          <a:custGeom>
            <a:avLst/>
            <a:gdLst/>
            <a:ahLst/>
            <a:cxnLst/>
            <a:rect r="r" b="b" t="t" l="l"/>
            <a:pathLst>
              <a:path h="742950" w="742950">
                <a:moveTo>
                  <a:pt x="0" y="0"/>
                </a:moveTo>
                <a:lnTo>
                  <a:pt x="742950" y="0"/>
                </a:lnTo>
                <a:lnTo>
                  <a:pt x="742950" y="742950"/>
                </a:lnTo>
                <a:lnTo>
                  <a:pt x="0" y="7429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7995321" y="7005247"/>
            <a:ext cx="13502980" cy="904322"/>
          </a:xfrm>
          <a:prstGeom prst="rect">
            <a:avLst/>
          </a:prstGeom>
        </p:spPr>
        <p:txBody>
          <a:bodyPr anchor="t" rtlCol="false" tIns="0" lIns="0" bIns="0" rIns="0">
            <a:spAutoFit/>
          </a:bodyPr>
          <a:lstStyle/>
          <a:p>
            <a:pPr algn="l" marL="0" indent="0" lvl="0">
              <a:lnSpc>
                <a:spcPts val="7417"/>
              </a:lnSpc>
              <a:spcBef>
                <a:spcPct val="0"/>
              </a:spcBef>
            </a:pPr>
            <a:r>
              <a:rPr lang="en-US" sz="5298">
                <a:solidFill>
                  <a:srgbClr val="FFFFFF"/>
                </a:solidFill>
                <a:latin typeface="Galano Grotesque Alt"/>
                <a:ea typeface="Galano Grotesque Alt"/>
                <a:cs typeface="Galano Grotesque Alt"/>
                <a:sym typeface="Galano Grotesque Alt"/>
              </a:rPr>
              <a:t>Access resources</a:t>
            </a:r>
          </a:p>
        </p:txBody>
      </p:sp>
      <p:sp>
        <p:nvSpPr>
          <p:cNvPr name="Freeform 11" id="11"/>
          <p:cNvSpPr/>
          <p:nvPr/>
        </p:nvSpPr>
        <p:spPr>
          <a:xfrm flipH="false" flipV="false" rot="0">
            <a:off x="6852247" y="7138321"/>
            <a:ext cx="742950" cy="742950"/>
          </a:xfrm>
          <a:custGeom>
            <a:avLst/>
            <a:gdLst/>
            <a:ahLst/>
            <a:cxnLst/>
            <a:rect r="r" b="b" t="t" l="l"/>
            <a:pathLst>
              <a:path h="742950" w="742950">
                <a:moveTo>
                  <a:pt x="0" y="0"/>
                </a:moveTo>
                <a:lnTo>
                  <a:pt x="742950" y="0"/>
                </a:lnTo>
                <a:lnTo>
                  <a:pt x="742950" y="742949"/>
                </a:lnTo>
                <a:lnTo>
                  <a:pt x="0" y="74294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2" id="12"/>
          <p:cNvSpPr txBox="true"/>
          <p:nvPr/>
        </p:nvSpPr>
        <p:spPr>
          <a:xfrm rot="0">
            <a:off x="7595197" y="8322510"/>
            <a:ext cx="8838013" cy="588248"/>
          </a:xfrm>
          <a:prstGeom prst="rect">
            <a:avLst/>
          </a:prstGeom>
        </p:spPr>
        <p:txBody>
          <a:bodyPr anchor="t" rtlCol="false" tIns="0" lIns="0" bIns="0" rIns="0">
            <a:spAutoFit/>
          </a:bodyPr>
          <a:lstStyle/>
          <a:p>
            <a:pPr algn="l" marL="0" indent="0" lvl="0">
              <a:lnSpc>
                <a:spcPts val="4854"/>
              </a:lnSpc>
              <a:spcBef>
                <a:spcPct val="0"/>
              </a:spcBef>
            </a:pPr>
            <a:r>
              <a:rPr lang="en-US" b="true" sz="3467" i="true">
                <a:solidFill>
                  <a:srgbClr val="FFFFFF"/>
                </a:solidFill>
                <a:latin typeface="Galano Grotesque Alt Bold Italics"/>
                <a:ea typeface="Galano Grotesque Alt Bold Italics"/>
                <a:cs typeface="Galano Grotesque Alt Bold Italics"/>
                <a:sym typeface="Galano Grotesque Alt Bold Italics"/>
              </a:rPr>
              <a:t>*scan QR codes in book for access</a:t>
            </a:r>
          </a:p>
        </p:txBody>
      </p:sp>
      <p:sp>
        <p:nvSpPr>
          <p:cNvPr name="Freeform 13" id="13"/>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509210" y="3064087"/>
            <a:ext cx="4974150" cy="5508554"/>
          </a:xfrm>
          <a:custGeom>
            <a:avLst/>
            <a:gdLst/>
            <a:ahLst/>
            <a:cxnLst/>
            <a:rect r="r" b="b" t="t" l="l"/>
            <a:pathLst>
              <a:path h="5508554" w="4974150">
                <a:moveTo>
                  <a:pt x="0" y="0"/>
                </a:moveTo>
                <a:lnTo>
                  <a:pt x="4974150" y="0"/>
                </a:lnTo>
                <a:lnTo>
                  <a:pt x="4974150" y="5508554"/>
                </a:lnTo>
                <a:lnTo>
                  <a:pt x="0" y="5508554"/>
                </a:lnTo>
                <a:lnTo>
                  <a:pt x="0" y="0"/>
                </a:lnTo>
                <a:close/>
              </a:path>
            </a:pathLst>
          </a:custGeom>
          <a:blipFill>
            <a:blip r:embed="rId3"/>
            <a:stretch>
              <a:fillRect l="-6069" t="0" r="0" b="-27705"/>
            </a:stretch>
          </a:blipFill>
        </p:spPr>
      </p:sp>
      <p:grpSp>
        <p:nvGrpSpPr>
          <p:cNvPr name="Group 4" id="4"/>
          <p:cNvGrpSpPr/>
          <p:nvPr/>
        </p:nvGrpSpPr>
        <p:grpSpPr>
          <a:xfrm rot="0">
            <a:off x="3377501" y="3736211"/>
            <a:ext cx="3105859" cy="2082153"/>
            <a:chOff x="0" y="0"/>
            <a:chExt cx="1212419" cy="812800"/>
          </a:xfrm>
        </p:grpSpPr>
        <p:sp>
          <p:nvSpPr>
            <p:cNvPr name="Freeform 5" id="5"/>
            <p:cNvSpPr/>
            <p:nvPr/>
          </p:nvSpPr>
          <p:spPr>
            <a:xfrm flipH="false" flipV="false" rot="0">
              <a:off x="0" y="0"/>
              <a:ext cx="1212419" cy="812800"/>
            </a:xfrm>
            <a:custGeom>
              <a:avLst/>
              <a:gdLst/>
              <a:ahLst/>
              <a:cxnLst/>
              <a:rect r="r" b="b" t="t" l="l"/>
              <a:pathLst>
                <a:path h="812800" w="1212419">
                  <a:moveTo>
                    <a:pt x="0" y="406400"/>
                  </a:moveTo>
                  <a:lnTo>
                    <a:pt x="406400" y="0"/>
                  </a:lnTo>
                  <a:lnTo>
                    <a:pt x="406400" y="203200"/>
                  </a:lnTo>
                  <a:lnTo>
                    <a:pt x="1212419" y="203200"/>
                  </a:lnTo>
                  <a:lnTo>
                    <a:pt x="1212419" y="609600"/>
                  </a:lnTo>
                  <a:lnTo>
                    <a:pt x="406400" y="609600"/>
                  </a:lnTo>
                  <a:lnTo>
                    <a:pt x="406400" y="812800"/>
                  </a:lnTo>
                  <a:lnTo>
                    <a:pt x="0" y="406400"/>
                  </a:lnTo>
                  <a:close/>
                </a:path>
              </a:pathLst>
            </a:custGeom>
            <a:solidFill>
              <a:srgbClr val="FF5757"/>
            </a:solidFill>
          </p:spPr>
        </p:sp>
        <p:sp>
          <p:nvSpPr>
            <p:cNvPr name="TextBox 6" id="6"/>
            <p:cNvSpPr txBox="true"/>
            <p:nvPr/>
          </p:nvSpPr>
          <p:spPr>
            <a:xfrm>
              <a:off x="101600" y="127000"/>
              <a:ext cx="1110819" cy="482600"/>
            </a:xfrm>
            <a:prstGeom prst="rect">
              <a:avLst/>
            </a:prstGeom>
          </p:spPr>
          <p:txBody>
            <a:bodyPr anchor="ctr" rtlCol="false" tIns="50800" lIns="50800" bIns="50800" rIns="50800"/>
            <a:lstStyle/>
            <a:p>
              <a:pPr algn="ctr">
                <a:lnSpc>
                  <a:spcPts val="3361"/>
                </a:lnSpc>
              </a:pPr>
            </a:p>
          </p:txBody>
        </p:sp>
      </p:grpSp>
      <p:sp>
        <p:nvSpPr>
          <p:cNvPr name="Freeform 7" id="7"/>
          <p:cNvSpPr/>
          <p:nvPr/>
        </p:nvSpPr>
        <p:spPr>
          <a:xfrm flipH="false" flipV="false" rot="0">
            <a:off x="7128847" y="3064087"/>
            <a:ext cx="2521176" cy="5465964"/>
          </a:xfrm>
          <a:custGeom>
            <a:avLst/>
            <a:gdLst/>
            <a:ahLst/>
            <a:cxnLst/>
            <a:rect r="r" b="b" t="t" l="l"/>
            <a:pathLst>
              <a:path h="5465964" w="2521176">
                <a:moveTo>
                  <a:pt x="0" y="0"/>
                </a:moveTo>
                <a:lnTo>
                  <a:pt x="2521175" y="0"/>
                </a:lnTo>
                <a:lnTo>
                  <a:pt x="2521175" y="5465964"/>
                </a:lnTo>
                <a:lnTo>
                  <a:pt x="0" y="5465964"/>
                </a:lnTo>
                <a:lnTo>
                  <a:pt x="0" y="0"/>
                </a:lnTo>
                <a:close/>
              </a:path>
            </a:pathLst>
          </a:custGeom>
          <a:blipFill>
            <a:blip r:embed="rId4"/>
            <a:stretch>
              <a:fillRect l="0" t="0" r="0" b="0"/>
            </a:stretch>
          </a:blipFill>
        </p:spPr>
      </p:sp>
      <p:sp>
        <p:nvSpPr>
          <p:cNvPr name="TextBox 8" id="8"/>
          <p:cNvSpPr txBox="true"/>
          <p:nvPr/>
        </p:nvSpPr>
        <p:spPr>
          <a:xfrm rot="0">
            <a:off x="1509210" y="847725"/>
            <a:ext cx="13760450" cy="1625962"/>
          </a:xfrm>
          <a:prstGeom prst="rect">
            <a:avLst/>
          </a:prstGeom>
        </p:spPr>
        <p:txBody>
          <a:bodyPr anchor="t" rtlCol="false" tIns="0" lIns="0" bIns="0" rIns="0">
            <a:spAutoFit/>
          </a:bodyPr>
          <a:lstStyle/>
          <a:p>
            <a:pPr algn="l" marL="0" indent="0" lvl="0">
              <a:lnSpc>
                <a:spcPts val="13281"/>
              </a:lnSpc>
              <a:spcBef>
                <a:spcPct val="0"/>
              </a:spcBef>
            </a:pPr>
            <a:r>
              <a:rPr lang="en-US" b="true" sz="9486">
                <a:solidFill>
                  <a:srgbClr val="FFFFFF"/>
                </a:solidFill>
                <a:latin typeface="Galano Grotesque Alt Bold"/>
                <a:ea typeface="Galano Grotesque Alt Bold"/>
                <a:cs typeface="Galano Grotesque Alt Bold"/>
                <a:sym typeface="Galano Grotesque Alt Bold"/>
              </a:rPr>
              <a:t>resource library</a:t>
            </a:r>
          </a:p>
        </p:txBody>
      </p:sp>
      <p:sp>
        <p:nvSpPr>
          <p:cNvPr name="TextBox 9" id="9"/>
          <p:cNvSpPr txBox="true"/>
          <p:nvPr/>
        </p:nvSpPr>
        <p:spPr>
          <a:xfrm rot="0">
            <a:off x="10379075" y="2959312"/>
            <a:ext cx="6880225" cy="5570739"/>
          </a:xfrm>
          <a:prstGeom prst="rect">
            <a:avLst/>
          </a:prstGeom>
        </p:spPr>
        <p:txBody>
          <a:bodyPr anchor="t" rtlCol="false" tIns="0" lIns="0" bIns="0" rIns="0">
            <a:spAutoFit/>
          </a:bodyPr>
          <a:lstStyle/>
          <a:p>
            <a:pPr algn="l" marL="0" indent="0" lvl="0">
              <a:lnSpc>
                <a:spcPts val="7417"/>
              </a:lnSpc>
              <a:spcBef>
                <a:spcPct val="0"/>
              </a:spcBef>
            </a:pPr>
            <a:r>
              <a:rPr lang="en-US" sz="5298">
                <a:solidFill>
                  <a:srgbClr val="FFFFFF"/>
                </a:solidFill>
                <a:latin typeface="Galano Grotesque Alt"/>
                <a:ea typeface="Galano Grotesque Alt"/>
                <a:cs typeface="Galano Grotesque Alt"/>
                <a:sym typeface="Galano Grotesque Alt"/>
              </a:rPr>
              <a:t>access chapter resources, interviews, and homework using the </a:t>
            </a:r>
            <a:r>
              <a:rPr lang="en-US" b="true" sz="5298">
                <a:solidFill>
                  <a:srgbClr val="FFFFFF"/>
                </a:solidFill>
                <a:latin typeface="Galano Grotesque Alt Bold"/>
                <a:ea typeface="Galano Grotesque Alt Bold"/>
                <a:cs typeface="Galano Grotesque Alt Bold"/>
                <a:sym typeface="Galano Grotesque Alt Bold"/>
              </a:rPr>
              <a:t>QR codes</a:t>
            </a:r>
            <a:r>
              <a:rPr lang="en-US" sz="5298">
                <a:solidFill>
                  <a:srgbClr val="FFFFFF"/>
                </a:solidFill>
                <a:latin typeface="Galano Grotesque Alt"/>
                <a:ea typeface="Galano Grotesque Alt"/>
                <a:cs typeface="Galano Grotesque Alt"/>
                <a:sym typeface="Galano Grotesque Alt"/>
              </a:rPr>
              <a:t> in your avante workbook.</a:t>
            </a:r>
          </a:p>
        </p:txBody>
      </p:sp>
      <p:sp>
        <p:nvSpPr>
          <p:cNvPr name="TextBox 10" id="10"/>
          <p:cNvSpPr txBox="true"/>
          <p:nvPr/>
        </p:nvSpPr>
        <p:spPr>
          <a:xfrm rot="0">
            <a:off x="4584242" y="4373608"/>
            <a:ext cx="5476874" cy="721634"/>
          </a:xfrm>
          <a:prstGeom prst="rect">
            <a:avLst/>
          </a:prstGeom>
        </p:spPr>
        <p:txBody>
          <a:bodyPr anchor="t" rtlCol="false" tIns="0" lIns="0" bIns="0" rIns="0">
            <a:spAutoFit/>
          </a:bodyPr>
          <a:lstStyle/>
          <a:p>
            <a:pPr algn="l" marL="0" indent="0" lvl="0">
              <a:lnSpc>
                <a:spcPts val="5904"/>
              </a:lnSpc>
              <a:spcBef>
                <a:spcPct val="0"/>
              </a:spcBef>
            </a:pPr>
            <a:r>
              <a:rPr lang="en-US" b="true" sz="4217">
                <a:solidFill>
                  <a:srgbClr val="FFFFFF"/>
                </a:solidFill>
                <a:latin typeface="Galano Grotesque Alt Bold"/>
                <a:ea typeface="Galano Grotesque Alt Bold"/>
                <a:cs typeface="Galano Grotesque Alt Bold"/>
                <a:sym typeface="Galano Grotesque Alt Bold"/>
              </a:rPr>
              <a:t>scan</a:t>
            </a:r>
          </a:p>
        </p:txBody>
      </p:sp>
      <p:sp>
        <p:nvSpPr>
          <p:cNvPr name="Freeform 11" id="11"/>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grpSp>
        <p:nvGrpSpPr>
          <p:cNvPr name="Group 3" id="3"/>
          <p:cNvGrpSpPr/>
          <p:nvPr/>
        </p:nvGrpSpPr>
        <p:grpSpPr>
          <a:xfrm rot="0">
            <a:off x="1682915" y="2895837"/>
            <a:ext cx="8571252" cy="5643897"/>
            <a:chOff x="0" y="0"/>
            <a:chExt cx="11428336" cy="7525195"/>
          </a:xfrm>
        </p:grpSpPr>
        <p:sp>
          <p:nvSpPr>
            <p:cNvPr name="Freeform 4" id="4"/>
            <p:cNvSpPr/>
            <p:nvPr/>
          </p:nvSpPr>
          <p:spPr>
            <a:xfrm flipH="false" flipV="false" rot="0">
              <a:off x="0" y="0"/>
              <a:ext cx="11428336" cy="7525195"/>
            </a:xfrm>
            <a:custGeom>
              <a:avLst/>
              <a:gdLst/>
              <a:ahLst/>
              <a:cxnLst/>
              <a:rect r="r" b="b" t="t" l="l"/>
              <a:pathLst>
                <a:path h="7525195" w="11428336">
                  <a:moveTo>
                    <a:pt x="0" y="0"/>
                  </a:moveTo>
                  <a:lnTo>
                    <a:pt x="11428336" y="0"/>
                  </a:lnTo>
                  <a:lnTo>
                    <a:pt x="11428336" y="7525195"/>
                  </a:lnTo>
                  <a:lnTo>
                    <a:pt x="0" y="752519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499190" y="560401"/>
              <a:ext cx="3920001" cy="755838"/>
            </a:xfrm>
            <a:prstGeom prst="rect">
              <a:avLst/>
            </a:prstGeom>
          </p:spPr>
          <p:txBody>
            <a:bodyPr anchor="t" rtlCol="false" tIns="0" lIns="0" bIns="0" rIns="0">
              <a:spAutoFit/>
            </a:bodyPr>
            <a:lstStyle/>
            <a:p>
              <a:pPr algn="r">
                <a:lnSpc>
                  <a:spcPts val="3118"/>
                </a:lnSpc>
              </a:pPr>
              <a:r>
                <a:rPr lang="en-US" b="true" sz="1986">
                  <a:solidFill>
                    <a:srgbClr val="03265B"/>
                  </a:solidFill>
                  <a:latin typeface="Galano Grotesque Alt Bold"/>
                  <a:ea typeface="Galano Grotesque Alt Bold"/>
                  <a:cs typeface="Galano Grotesque Alt Bold"/>
                  <a:sym typeface="Galano Grotesque Alt Bold"/>
                </a:rPr>
                <a:t>Business Model Canvas</a:t>
              </a:r>
            </a:p>
            <a:p>
              <a:pPr algn="r">
                <a:lnSpc>
                  <a:spcPts val="1499"/>
                </a:lnSpc>
              </a:pPr>
              <a:r>
                <a:rPr lang="en-US" sz="954" spc="15">
                  <a:solidFill>
                    <a:srgbClr val="03265B"/>
                  </a:solidFill>
                  <a:latin typeface="Montserrat"/>
                  <a:ea typeface="Montserrat"/>
                  <a:cs typeface="Montserrat"/>
                  <a:sym typeface="Montserrat"/>
                </a:rPr>
                <a:t>PROBLEM BEING</a:t>
              </a:r>
              <a:r>
                <a:rPr lang="en-US" b="true" sz="954" spc="15">
                  <a:solidFill>
                    <a:srgbClr val="03265B"/>
                  </a:solidFill>
                  <a:latin typeface="Montserrat Bold"/>
                  <a:ea typeface="Montserrat Bold"/>
                  <a:cs typeface="Montserrat Bold"/>
                  <a:sym typeface="Montserrat Bold"/>
                </a:rPr>
                <a:t> </a:t>
              </a:r>
            </a:p>
          </p:txBody>
        </p:sp>
        <p:sp>
          <p:nvSpPr>
            <p:cNvPr name="TextBox 6" id="6"/>
            <p:cNvSpPr txBox="true"/>
            <p:nvPr/>
          </p:nvSpPr>
          <p:spPr>
            <a:xfrm rot="0">
              <a:off x="4975986" y="404262"/>
              <a:ext cx="1005071" cy="181992"/>
            </a:xfrm>
            <a:prstGeom prst="rect">
              <a:avLst/>
            </a:prstGeom>
          </p:spPr>
          <p:txBody>
            <a:bodyPr anchor="t" rtlCol="false" tIns="0" lIns="0" bIns="0" rIns="0">
              <a:spAutoFit/>
            </a:bodyPr>
            <a:lstStyle/>
            <a:p>
              <a:pPr algn="l">
                <a:lnSpc>
                  <a:spcPts val="1188"/>
                </a:lnSpc>
              </a:pPr>
              <a:r>
                <a:rPr lang="en-US" sz="848" spc="-6">
                  <a:solidFill>
                    <a:srgbClr val="03265B"/>
                  </a:solidFill>
                  <a:latin typeface="Montserrat"/>
                  <a:ea typeface="Montserrat"/>
                  <a:cs typeface="Montserrat"/>
                  <a:sym typeface="Montserrat"/>
                </a:rPr>
                <a:t>Startup Name</a:t>
              </a:r>
            </a:p>
          </p:txBody>
        </p:sp>
        <p:sp>
          <p:nvSpPr>
            <p:cNvPr name="TextBox 7" id="7"/>
            <p:cNvSpPr txBox="true"/>
            <p:nvPr/>
          </p:nvSpPr>
          <p:spPr>
            <a:xfrm rot="0">
              <a:off x="8330860" y="404262"/>
              <a:ext cx="341279" cy="181992"/>
            </a:xfrm>
            <a:prstGeom prst="rect">
              <a:avLst/>
            </a:prstGeom>
          </p:spPr>
          <p:txBody>
            <a:bodyPr anchor="t" rtlCol="false" tIns="0" lIns="0" bIns="0" rIns="0">
              <a:spAutoFit/>
            </a:bodyPr>
            <a:lstStyle/>
            <a:p>
              <a:pPr algn="l">
                <a:lnSpc>
                  <a:spcPts val="1188"/>
                </a:lnSpc>
              </a:pPr>
              <a:r>
                <a:rPr lang="en-US" sz="848" spc="-6">
                  <a:solidFill>
                    <a:srgbClr val="03265B"/>
                  </a:solidFill>
                  <a:latin typeface="Montserrat"/>
                  <a:ea typeface="Montserrat"/>
                  <a:cs typeface="Montserrat"/>
                  <a:sym typeface="Montserrat"/>
                </a:rPr>
                <a:t>Date</a:t>
              </a:r>
            </a:p>
          </p:txBody>
        </p:sp>
        <p:sp>
          <p:nvSpPr>
            <p:cNvPr name="TextBox 8" id="8"/>
            <p:cNvSpPr txBox="true"/>
            <p:nvPr/>
          </p:nvSpPr>
          <p:spPr>
            <a:xfrm rot="0">
              <a:off x="9699531" y="404262"/>
              <a:ext cx="529951" cy="181992"/>
            </a:xfrm>
            <a:prstGeom prst="rect">
              <a:avLst/>
            </a:prstGeom>
          </p:spPr>
          <p:txBody>
            <a:bodyPr anchor="t" rtlCol="false" tIns="0" lIns="0" bIns="0" rIns="0">
              <a:spAutoFit/>
            </a:bodyPr>
            <a:lstStyle/>
            <a:p>
              <a:pPr algn="l">
                <a:lnSpc>
                  <a:spcPts val="1188"/>
                </a:lnSpc>
              </a:pPr>
              <a:r>
                <a:rPr lang="en-US" sz="848" spc="-6">
                  <a:solidFill>
                    <a:srgbClr val="03265B"/>
                  </a:solidFill>
                  <a:latin typeface="Montserrat"/>
                  <a:ea typeface="Montserrat"/>
                  <a:cs typeface="Montserrat"/>
                  <a:sym typeface="Montserrat"/>
                </a:rPr>
                <a:t>Version</a:t>
              </a:r>
            </a:p>
          </p:txBody>
        </p:sp>
        <p:sp>
          <p:nvSpPr>
            <p:cNvPr name="TextBox 9" id="9"/>
            <p:cNvSpPr txBox="true"/>
            <p:nvPr/>
          </p:nvSpPr>
          <p:spPr>
            <a:xfrm rot="0">
              <a:off x="5184545" y="7261087"/>
              <a:ext cx="5921501" cy="86234"/>
            </a:xfrm>
            <a:prstGeom prst="rect">
              <a:avLst/>
            </a:prstGeom>
          </p:spPr>
          <p:txBody>
            <a:bodyPr anchor="t" rtlCol="false" tIns="0" lIns="0" bIns="0" rIns="0">
              <a:spAutoFit/>
            </a:bodyPr>
            <a:lstStyle/>
            <a:p>
              <a:pPr algn="l">
                <a:lnSpc>
                  <a:spcPts val="594"/>
                </a:lnSpc>
              </a:pPr>
              <a:r>
                <a:rPr lang="en-US" sz="424" spc="-3">
                  <a:solidFill>
                    <a:srgbClr val="03265B"/>
                  </a:solidFill>
                  <a:latin typeface="Montserrat"/>
                  <a:ea typeface="Montserrat"/>
                  <a:cs typeface="Montserrat"/>
                  <a:sym typeface="Montserrat"/>
                </a:rPr>
                <a:t>The Avante Canvas is adapted from the Business Model Canvas by Strategyzer.com and is licensed under the Creative Commons Attribution Share-Alike 3.0 Unported License.</a:t>
              </a:r>
            </a:p>
          </p:txBody>
        </p:sp>
        <p:sp>
          <p:nvSpPr>
            <p:cNvPr name="TextBox 10" id="10"/>
            <p:cNvSpPr txBox="true"/>
            <p:nvPr/>
          </p:nvSpPr>
          <p:spPr>
            <a:xfrm rot="0">
              <a:off x="567920" y="7215897"/>
              <a:ext cx="2021460" cy="137621"/>
            </a:xfrm>
            <a:prstGeom prst="rect">
              <a:avLst/>
            </a:prstGeom>
          </p:spPr>
          <p:txBody>
            <a:bodyPr anchor="t" rtlCol="false" tIns="0" lIns="0" bIns="0" rIns="0">
              <a:spAutoFit/>
            </a:bodyPr>
            <a:lstStyle/>
            <a:p>
              <a:pPr algn="l">
                <a:lnSpc>
                  <a:spcPts val="816"/>
                </a:lnSpc>
              </a:pPr>
              <a:r>
                <a:rPr lang="en-US" sz="583" spc="-4">
                  <a:solidFill>
                    <a:srgbClr val="03265B"/>
                  </a:solidFill>
                  <a:latin typeface="Montserrat"/>
                  <a:ea typeface="Montserrat"/>
                  <a:cs typeface="Montserrat"/>
                  <a:sym typeface="Montserrat"/>
                </a:rPr>
                <a:t>© 2025 FoundersForge | All Rights Reserved.</a:t>
              </a:r>
            </a:p>
          </p:txBody>
        </p:sp>
        <p:sp>
          <p:nvSpPr>
            <p:cNvPr name="TextBox 11" id="11"/>
            <p:cNvSpPr txBox="true"/>
            <p:nvPr/>
          </p:nvSpPr>
          <p:spPr>
            <a:xfrm rot="0">
              <a:off x="697037" y="1678102"/>
              <a:ext cx="604345" cy="1051399"/>
            </a:xfrm>
            <a:prstGeom prst="rect">
              <a:avLst/>
            </a:prstGeom>
          </p:spPr>
          <p:txBody>
            <a:bodyPr anchor="t" rtlCol="false" tIns="0" lIns="0" bIns="0" rIns="0">
              <a:spAutoFit/>
            </a:bodyPr>
            <a:lstStyle/>
            <a:p>
              <a:pPr algn="l">
                <a:lnSpc>
                  <a:spcPts val="901"/>
                </a:lnSpc>
              </a:pPr>
              <a:r>
                <a:rPr lang="en-US" sz="477" spc="-3">
                  <a:solidFill>
                    <a:srgbClr val="03265B">
                      <a:alpha val="80000"/>
                    </a:srgbClr>
                  </a:solidFill>
                  <a:latin typeface="Montserrat"/>
                  <a:ea typeface="Montserrat"/>
                  <a:cs typeface="Montserrat"/>
                  <a:sym typeface="Montserrat"/>
                </a:rPr>
                <a:t>Name Age Gender Pain Points Behaviors Goals How to interact</a:t>
              </a:r>
            </a:p>
          </p:txBody>
        </p:sp>
        <p:sp>
          <p:nvSpPr>
            <p:cNvPr name="TextBox 12" id="12"/>
            <p:cNvSpPr txBox="true"/>
            <p:nvPr/>
          </p:nvSpPr>
          <p:spPr>
            <a:xfrm rot="0">
              <a:off x="697037" y="2941541"/>
              <a:ext cx="604345" cy="1051399"/>
            </a:xfrm>
            <a:prstGeom prst="rect">
              <a:avLst/>
            </a:prstGeom>
          </p:spPr>
          <p:txBody>
            <a:bodyPr anchor="t" rtlCol="false" tIns="0" lIns="0" bIns="0" rIns="0">
              <a:spAutoFit/>
            </a:bodyPr>
            <a:lstStyle/>
            <a:p>
              <a:pPr algn="l">
                <a:lnSpc>
                  <a:spcPts val="901"/>
                </a:lnSpc>
              </a:pPr>
              <a:r>
                <a:rPr lang="en-US" sz="477" spc="-3">
                  <a:solidFill>
                    <a:srgbClr val="03265B">
                      <a:alpha val="80000"/>
                    </a:srgbClr>
                  </a:solidFill>
                  <a:latin typeface="Montserrat"/>
                  <a:ea typeface="Montserrat"/>
                  <a:cs typeface="Montserrat"/>
                  <a:sym typeface="Montserrat"/>
                </a:rPr>
                <a:t>Name Age Gender Pain Points Behaviors Goals How to interact</a:t>
              </a:r>
            </a:p>
          </p:txBody>
        </p:sp>
        <p:sp>
          <p:nvSpPr>
            <p:cNvPr name="TextBox 13" id="13"/>
            <p:cNvSpPr txBox="true"/>
            <p:nvPr/>
          </p:nvSpPr>
          <p:spPr>
            <a:xfrm rot="0">
              <a:off x="697037" y="4204981"/>
              <a:ext cx="604345" cy="1051399"/>
            </a:xfrm>
            <a:prstGeom prst="rect">
              <a:avLst/>
            </a:prstGeom>
          </p:spPr>
          <p:txBody>
            <a:bodyPr anchor="t" rtlCol="false" tIns="0" lIns="0" bIns="0" rIns="0">
              <a:spAutoFit/>
            </a:bodyPr>
            <a:lstStyle/>
            <a:p>
              <a:pPr algn="l">
                <a:lnSpc>
                  <a:spcPts val="901"/>
                </a:lnSpc>
              </a:pPr>
              <a:r>
                <a:rPr lang="en-US" sz="477" spc="-3">
                  <a:solidFill>
                    <a:srgbClr val="03265B">
                      <a:alpha val="80000"/>
                    </a:srgbClr>
                  </a:solidFill>
                  <a:latin typeface="Montserrat"/>
                  <a:ea typeface="Montserrat"/>
                  <a:cs typeface="Montserrat"/>
                  <a:sym typeface="Montserrat"/>
                </a:rPr>
                <a:t>Name Age Gender Pain Points Behaviors Goals How to interact</a:t>
              </a:r>
            </a:p>
          </p:txBody>
        </p:sp>
        <p:sp>
          <p:nvSpPr>
            <p:cNvPr name="TextBox 14" id="14"/>
            <p:cNvSpPr txBox="true"/>
            <p:nvPr/>
          </p:nvSpPr>
          <p:spPr>
            <a:xfrm rot="0">
              <a:off x="707924" y="1103173"/>
              <a:ext cx="1801681" cy="485790"/>
            </a:xfrm>
            <a:prstGeom prst="rect">
              <a:avLst/>
            </a:prstGeom>
          </p:spPr>
          <p:txBody>
            <a:bodyPr anchor="t" rtlCol="false" tIns="0" lIns="0" bIns="0" rIns="0">
              <a:spAutoFit/>
            </a:bodyPr>
            <a:lstStyle/>
            <a:p>
              <a:pPr algn="ctr">
                <a:lnSpc>
                  <a:spcPts val="1336"/>
                </a:lnSpc>
              </a:pPr>
              <a:r>
                <a:rPr lang="en-US" b="true" sz="954" spc="9">
                  <a:solidFill>
                    <a:srgbClr val="03265B">
                      <a:alpha val="60000"/>
                    </a:srgbClr>
                  </a:solidFill>
                  <a:latin typeface="Montserrat Bold"/>
                  <a:ea typeface="Montserrat Bold"/>
                  <a:cs typeface="Montserrat Bold"/>
                  <a:sym typeface="Montserrat Bold"/>
                </a:rPr>
                <a:t>CUSTOMERS</a:t>
              </a:r>
            </a:p>
            <a:p>
              <a:pPr algn="ctr">
                <a:lnSpc>
                  <a:spcPts val="636"/>
                </a:lnSpc>
              </a:pPr>
              <a:r>
                <a:rPr lang="en-US" sz="530" spc="-4">
                  <a:solidFill>
                    <a:srgbClr val="03265B">
                      <a:alpha val="60000"/>
                    </a:srgbClr>
                  </a:solidFill>
                  <a:latin typeface="Montserrat"/>
                  <a:ea typeface="Montserrat"/>
                  <a:cs typeface="Montserrat"/>
                  <a:sym typeface="Montserrat"/>
                </a:rPr>
                <a:t>List at least 3 of your customer personas or categories of customers</a:t>
              </a:r>
            </a:p>
          </p:txBody>
        </p:sp>
        <p:sp>
          <p:nvSpPr>
            <p:cNvPr name="TextBox 15" id="15"/>
            <p:cNvSpPr txBox="true"/>
            <p:nvPr/>
          </p:nvSpPr>
          <p:spPr>
            <a:xfrm rot="0">
              <a:off x="770363" y="5666423"/>
              <a:ext cx="2357645" cy="446679"/>
            </a:xfrm>
            <a:prstGeom prst="rect">
              <a:avLst/>
            </a:prstGeom>
          </p:spPr>
          <p:txBody>
            <a:bodyPr anchor="t" rtlCol="false" tIns="0" lIns="0" bIns="0" rIns="0">
              <a:spAutoFit/>
            </a:bodyPr>
            <a:lstStyle/>
            <a:p>
              <a:pPr algn="l">
                <a:lnSpc>
                  <a:spcPts val="1336"/>
                </a:lnSpc>
              </a:pPr>
              <a:r>
                <a:rPr lang="en-US" b="true" sz="954" spc="4">
                  <a:solidFill>
                    <a:srgbClr val="03265B">
                      <a:alpha val="60000"/>
                    </a:srgbClr>
                  </a:solidFill>
                  <a:latin typeface="Montserrat Bold"/>
                  <a:ea typeface="Montserrat Bold"/>
                  <a:cs typeface="Montserrat Bold"/>
                  <a:sym typeface="Montserrat Bold"/>
                </a:rPr>
                <a:t>STARTUP COSTS</a:t>
              </a:r>
            </a:p>
            <a:p>
              <a:pPr algn="l">
                <a:lnSpc>
                  <a:spcPts val="636"/>
                </a:lnSpc>
              </a:pPr>
              <a:r>
                <a:rPr lang="en-US" sz="530" spc="-4">
                  <a:solidFill>
                    <a:srgbClr val="03265B">
                      <a:alpha val="60000"/>
                    </a:srgbClr>
                  </a:solidFill>
                  <a:latin typeface="Montserrat"/>
                  <a:ea typeface="Montserrat"/>
                  <a:cs typeface="Montserrat"/>
                  <a:sym typeface="Montserrat"/>
                </a:rPr>
                <a:t>List the costs or categories of costs your business will require. Don’t forget to include the Founders time!</a:t>
              </a:r>
            </a:p>
          </p:txBody>
        </p:sp>
        <p:sp>
          <p:nvSpPr>
            <p:cNvPr name="TextBox 16" id="16"/>
            <p:cNvSpPr txBox="true"/>
            <p:nvPr/>
          </p:nvSpPr>
          <p:spPr>
            <a:xfrm rot="0">
              <a:off x="2804291" y="3376498"/>
              <a:ext cx="1800298" cy="482906"/>
            </a:xfrm>
            <a:prstGeom prst="rect">
              <a:avLst/>
            </a:prstGeom>
          </p:spPr>
          <p:txBody>
            <a:bodyPr anchor="t" rtlCol="false" tIns="0" lIns="0" bIns="0" rIns="0">
              <a:spAutoFit/>
            </a:bodyPr>
            <a:lstStyle/>
            <a:p>
              <a:pPr algn="ctr">
                <a:lnSpc>
                  <a:spcPts val="1336"/>
                </a:lnSpc>
              </a:pPr>
              <a:r>
                <a:rPr lang="en-US" b="true" sz="954" spc="5">
                  <a:solidFill>
                    <a:srgbClr val="03265B">
                      <a:alpha val="60000"/>
                    </a:srgbClr>
                  </a:solidFill>
                  <a:latin typeface="Montserrat Bold"/>
                  <a:ea typeface="Montserrat Bold"/>
                  <a:cs typeface="Montserrat Bold"/>
                  <a:sym typeface="Montserrat Bold"/>
                </a:rPr>
                <a:t>VALUE PROVIDED</a:t>
              </a:r>
            </a:p>
            <a:p>
              <a:pPr algn="ctr">
                <a:lnSpc>
                  <a:spcPts val="636"/>
                </a:lnSpc>
              </a:pPr>
              <a:r>
                <a:rPr lang="en-US" sz="530" spc="-4">
                  <a:solidFill>
                    <a:srgbClr val="03265B">
                      <a:alpha val="60000"/>
                    </a:srgbClr>
                  </a:solidFill>
                  <a:latin typeface="Montserrat"/>
                  <a:ea typeface="Montserrat"/>
                  <a:cs typeface="Montserrat"/>
                  <a:sym typeface="Montserrat"/>
                </a:rPr>
                <a:t>What is the value to the customer? What do they gain by solving the problem?</a:t>
              </a:r>
            </a:p>
          </p:txBody>
        </p:sp>
        <p:sp>
          <p:nvSpPr>
            <p:cNvPr name="TextBox 17" id="17"/>
            <p:cNvSpPr txBox="true"/>
            <p:nvPr/>
          </p:nvSpPr>
          <p:spPr>
            <a:xfrm rot="0">
              <a:off x="2862094" y="1316249"/>
              <a:ext cx="1682292" cy="556036"/>
            </a:xfrm>
            <a:prstGeom prst="rect">
              <a:avLst/>
            </a:prstGeom>
          </p:spPr>
          <p:txBody>
            <a:bodyPr anchor="t" rtlCol="false" tIns="0" lIns="0" bIns="0" rIns="0">
              <a:spAutoFit/>
            </a:bodyPr>
            <a:lstStyle/>
            <a:p>
              <a:pPr algn="ctr">
                <a:lnSpc>
                  <a:spcPts val="1145"/>
                </a:lnSpc>
              </a:pPr>
              <a:r>
                <a:rPr lang="en-US" b="true" sz="954" spc="-3">
                  <a:solidFill>
                    <a:srgbClr val="03265B">
                      <a:alpha val="60000"/>
                    </a:srgbClr>
                  </a:solidFill>
                  <a:latin typeface="Montserrat Bold"/>
                  <a:ea typeface="Montserrat Bold"/>
                  <a:cs typeface="Montserrat Bold"/>
                  <a:sym typeface="Montserrat Bold"/>
                </a:rPr>
                <a:t>SOLVED</a:t>
              </a:r>
            </a:p>
            <a:p>
              <a:pPr algn="ctr">
                <a:lnSpc>
                  <a:spcPts val="636"/>
                </a:lnSpc>
              </a:pPr>
              <a:r>
                <a:rPr lang="en-US" sz="530" spc="-4">
                  <a:solidFill>
                    <a:srgbClr val="03265B">
                      <a:alpha val="60000"/>
                    </a:srgbClr>
                  </a:solidFill>
                  <a:latin typeface="Montserrat"/>
                  <a:ea typeface="Montserrat"/>
                  <a:cs typeface="Montserrat"/>
                  <a:sym typeface="Montserrat"/>
                </a:rPr>
                <a:t>List the problem being solved for your customers. This should be a short and succinct description of the problem.</a:t>
              </a:r>
            </a:p>
          </p:txBody>
        </p:sp>
        <p:sp>
          <p:nvSpPr>
            <p:cNvPr name="TextBox 18" id="18"/>
            <p:cNvSpPr txBox="true"/>
            <p:nvPr/>
          </p:nvSpPr>
          <p:spPr>
            <a:xfrm rot="0">
              <a:off x="5302254" y="1103164"/>
              <a:ext cx="976343" cy="209236"/>
            </a:xfrm>
            <a:prstGeom prst="rect">
              <a:avLst/>
            </a:prstGeom>
          </p:spPr>
          <p:txBody>
            <a:bodyPr anchor="t" rtlCol="false" tIns="0" lIns="0" bIns="0" rIns="0">
              <a:spAutoFit/>
            </a:bodyPr>
            <a:lstStyle/>
            <a:p>
              <a:pPr algn="l">
                <a:lnSpc>
                  <a:spcPts val="1336"/>
                </a:lnSpc>
              </a:pPr>
              <a:r>
                <a:rPr lang="en-US" sz="954" spc="14">
                  <a:solidFill>
                    <a:srgbClr val="03265B"/>
                  </a:solidFill>
                  <a:latin typeface="Montserrat"/>
                  <a:ea typeface="Montserrat"/>
                  <a:cs typeface="Montserrat"/>
                  <a:sym typeface="Montserrat"/>
                </a:rPr>
                <a:t>SOLUTION</a:t>
              </a:r>
            </a:p>
          </p:txBody>
        </p:sp>
        <p:sp>
          <p:nvSpPr>
            <p:cNvPr name="TextBox 19" id="19"/>
            <p:cNvSpPr txBox="true"/>
            <p:nvPr/>
          </p:nvSpPr>
          <p:spPr>
            <a:xfrm rot="0">
              <a:off x="7012707" y="3376498"/>
              <a:ext cx="1769505" cy="590698"/>
            </a:xfrm>
            <a:prstGeom prst="rect">
              <a:avLst/>
            </a:prstGeom>
          </p:spPr>
          <p:txBody>
            <a:bodyPr anchor="t" rtlCol="false" tIns="0" lIns="0" bIns="0" rIns="0">
              <a:spAutoFit/>
            </a:bodyPr>
            <a:lstStyle/>
            <a:p>
              <a:pPr algn="ctr">
                <a:lnSpc>
                  <a:spcPts val="1336"/>
                </a:lnSpc>
              </a:pPr>
              <a:r>
                <a:rPr lang="en-US" b="true" sz="954" spc="14">
                  <a:solidFill>
                    <a:srgbClr val="03265B">
                      <a:alpha val="60000"/>
                    </a:srgbClr>
                  </a:solidFill>
                  <a:latin typeface="Montserrat Bold"/>
                  <a:ea typeface="Montserrat Bold"/>
                  <a:cs typeface="Montserrat Bold"/>
                  <a:sym typeface="Montserrat Bold"/>
                </a:rPr>
                <a:t>DISTRIBUTION</a:t>
              </a:r>
            </a:p>
            <a:p>
              <a:pPr algn="ctr">
                <a:lnSpc>
                  <a:spcPts val="636"/>
                </a:lnSpc>
              </a:pPr>
              <a:r>
                <a:rPr lang="en-US" sz="530" spc="-4">
                  <a:solidFill>
                    <a:srgbClr val="03265B">
                      <a:alpha val="60000"/>
                    </a:srgbClr>
                  </a:solidFill>
                  <a:latin typeface="Montserrat"/>
                  <a:ea typeface="Montserrat"/>
                  <a:cs typeface="Montserrat"/>
                  <a:sym typeface="Montserrat"/>
                </a:rPr>
                <a:t>What is the distribution model of the business and what channels exist to get your products to the customer?</a:t>
              </a:r>
            </a:p>
          </p:txBody>
        </p:sp>
        <p:sp>
          <p:nvSpPr>
            <p:cNvPr name="TextBox 20" id="20"/>
            <p:cNvSpPr txBox="true"/>
            <p:nvPr/>
          </p:nvSpPr>
          <p:spPr>
            <a:xfrm rot="0">
              <a:off x="7067070" y="1103164"/>
              <a:ext cx="1674046" cy="593591"/>
            </a:xfrm>
            <a:prstGeom prst="rect">
              <a:avLst/>
            </a:prstGeom>
          </p:spPr>
          <p:txBody>
            <a:bodyPr anchor="t" rtlCol="false" tIns="0" lIns="0" bIns="0" rIns="0">
              <a:spAutoFit/>
            </a:bodyPr>
            <a:lstStyle/>
            <a:p>
              <a:pPr algn="ctr">
                <a:lnSpc>
                  <a:spcPts val="1336"/>
                </a:lnSpc>
              </a:pPr>
              <a:r>
                <a:rPr lang="en-US" b="true" sz="954" spc="2">
                  <a:solidFill>
                    <a:srgbClr val="03265B">
                      <a:alpha val="60000"/>
                    </a:srgbClr>
                  </a:solidFill>
                  <a:latin typeface="Montserrat Bold"/>
                  <a:ea typeface="Montserrat Bold"/>
                  <a:cs typeface="Montserrat Bold"/>
                  <a:sym typeface="Montserrat Bold"/>
                </a:rPr>
                <a:t>ALTERNATIVES</a:t>
              </a:r>
            </a:p>
            <a:p>
              <a:pPr algn="ctr">
                <a:lnSpc>
                  <a:spcPts val="636"/>
                </a:lnSpc>
              </a:pPr>
              <a:r>
                <a:rPr lang="en-US" sz="530" spc="-4">
                  <a:solidFill>
                    <a:srgbClr val="03265B">
                      <a:alpha val="60000"/>
                    </a:srgbClr>
                  </a:solidFill>
                  <a:latin typeface="Montserrat"/>
                  <a:ea typeface="Montserrat"/>
                  <a:cs typeface="Montserrat"/>
                  <a:sym typeface="Montserrat"/>
                </a:rPr>
                <a:t>How is the customer currently solving the problem? If competition exists, list them in this section.</a:t>
              </a:r>
            </a:p>
          </p:txBody>
        </p:sp>
        <p:sp>
          <p:nvSpPr>
            <p:cNvPr name="TextBox 21" id="21"/>
            <p:cNvSpPr txBox="true"/>
            <p:nvPr/>
          </p:nvSpPr>
          <p:spPr>
            <a:xfrm rot="0">
              <a:off x="6023769" y="5666423"/>
              <a:ext cx="3797980" cy="446679"/>
            </a:xfrm>
            <a:prstGeom prst="rect">
              <a:avLst/>
            </a:prstGeom>
          </p:spPr>
          <p:txBody>
            <a:bodyPr anchor="t" rtlCol="false" tIns="0" lIns="0" bIns="0" rIns="0">
              <a:spAutoFit/>
            </a:bodyPr>
            <a:lstStyle/>
            <a:p>
              <a:pPr algn="l">
                <a:lnSpc>
                  <a:spcPts val="1336"/>
                </a:lnSpc>
              </a:pPr>
              <a:r>
                <a:rPr lang="en-US" b="true" sz="954" spc="12">
                  <a:solidFill>
                    <a:srgbClr val="03265B">
                      <a:alpha val="60000"/>
                    </a:srgbClr>
                  </a:solidFill>
                  <a:latin typeface="Montserrat Bold"/>
                  <a:ea typeface="Montserrat Bold"/>
                  <a:cs typeface="Montserrat Bold"/>
                  <a:sym typeface="Montserrat Bold"/>
                </a:rPr>
                <a:t>PRICING STRATEGY AND REVENUE STREAMS</a:t>
              </a:r>
            </a:p>
            <a:p>
              <a:pPr algn="l">
                <a:lnSpc>
                  <a:spcPts val="636"/>
                </a:lnSpc>
              </a:pPr>
              <a:r>
                <a:rPr lang="en-US" sz="530" spc="-4">
                  <a:solidFill>
                    <a:srgbClr val="03265B">
                      <a:alpha val="60000"/>
                    </a:srgbClr>
                  </a:solidFill>
                  <a:latin typeface="Montserrat"/>
                  <a:ea typeface="Montserrat"/>
                  <a:cs typeface="Montserrat"/>
                  <a:sym typeface="Montserrat"/>
                </a:rPr>
                <a:t>List the primary and alternative pricing strategies. Then list the expected revenue streams for your business. </a:t>
              </a:r>
            </a:p>
          </p:txBody>
        </p:sp>
        <p:sp>
          <p:nvSpPr>
            <p:cNvPr name="TextBox 22" id="22"/>
            <p:cNvSpPr txBox="true"/>
            <p:nvPr/>
          </p:nvSpPr>
          <p:spPr>
            <a:xfrm rot="0">
              <a:off x="9416892" y="1122214"/>
              <a:ext cx="1193042" cy="187758"/>
            </a:xfrm>
            <a:prstGeom prst="rect">
              <a:avLst/>
            </a:prstGeom>
          </p:spPr>
          <p:txBody>
            <a:bodyPr anchor="t" rtlCol="false" tIns="0" lIns="0" bIns="0" rIns="0">
              <a:spAutoFit/>
            </a:bodyPr>
            <a:lstStyle/>
            <a:p>
              <a:pPr algn="l">
                <a:lnSpc>
                  <a:spcPts val="1145"/>
                </a:lnSpc>
              </a:pPr>
              <a:r>
                <a:rPr lang="en-US" sz="954" spc="16">
                  <a:solidFill>
                    <a:srgbClr val="03265B"/>
                  </a:solidFill>
                  <a:latin typeface="Montserrat"/>
                  <a:ea typeface="Montserrat"/>
                  <a:cs typeface="Montserrat"/>
                  <a:sym typeface="Montserrat"/>
                </a:rPr>
                <a:t>NETWORK OF </a:t>
              </a:r>
            </a:p>
          </p:txBody>
        </p:sp>
        <p:sp>
          <p:nvSpPr>
            <p:cNvPr name="TextBox 23" id="23"/>
            <p:cNvSpPr txBox="true"/>
            <p:nvPr/>
          </p:nvSpPr>
          <p:spPr>
            <a:xfrm rot="0">
              <a:off x="9102606" y="1316240"/>
              <a:ext cx="1812200" cy="771629"/>
            </a:xfrm>
            <a:prstGeom prst="rect">
              <a:avLst/>
            </a:prstGeom>
          </p:spPr>
          <p:txBody>
            <a:bodyPr anchor="t" rtlCol="false" tIns="0" lIns="0" bIns="0" rIns="0">
              <a:spAutoFit/>
            </a:bodyPr>
            <a:lstStyle/>
            <a:p>
              <a:pPr algn="ctr">
                <a:lnSpc>
                  <a:spcPts val="1145"/>
                </a:lnSpc>
              </a:pPr>
              <a:r>
                <a:rPr lang="en-US" b="true" sz="954" spc="11">
                  <a:solidFill>
                    <a:srgbClr val="03265B">
                      <a:alpha val="60000"/>
                    </a:srgbClr>
                  </a:solidFill>
                  <a:latin typeface="Montserrat Bold"/>
                  <a:ea typeface="Montserrat Bold"/>
                  <a:cs typeface="Montserrat Bold"/>
                  <a:sym typeface="Montserrat Bold"/>
                </a:rPr>
                <a:t>SUPPORT</a:t>
              </a:r>
            </a:p>
            <a:p>
              <a:pPr algn="ctr">
                <a:lnSpc>
                  <a:spcPts val="636"/>
                </a:lnSpc>
              </a:pPr>
              <a:r>
                <a:rPr lang="en-US" sz="530" spc="-4">
                  <a:solidFill>
                    <a:srgbClr val="03265B">
                      <a:alpha val="60000"/>
                    </a:srgbClr>
                  </a:solidFill>
                  <a:latin typeface="Montserrat"/>
                  <a:ea typeface="Montserrat"/>
                  <a:cs typeface="Montserrat"/>
                  <a:sym typeface="Montserrat"/>
                </a:rPr>
                <a:t>Who in your network will support your business’ success? (i.e. your local Amplify program, SBDCs, local main street program, local entrepreneur centers, friends, family, etc.)</a:t>
              </a:r>
            </a:p>
          </p:txBody>
        </p:sp>
        <p:sp>
          <p:nvSpPr>
            <p:cNvPr name="TextBox 24" id="24"/>
            <p:cNvSpPr txBox="true"/>
            <p:nvPr/>
          </p:nvSpPr>
          <p:spPr>
            <a:xfrm rot="0">
              <a:off x="4986900" y="1372776"/>
              <a:ext cx="1636023" cy="215584"/>
            </a:xfrm>
            <a:prstGeom prst="rect">
              <a:avLst/>
            </a:prstGeom>
          </p:spPr>
          <p:txBody>
            <a:bodyPr anchor="t" rtlCol="false" tIns="0" lIns="0" bIns="0" rIns="0">
              <a:spAutoFit/>
            </a:bodyPr>
            <a:lstStyle/>
            <a:p>
              <a:pPr algn="ctr">
                <a:lnSpc>
                  <a:spcPts val="636"/>
                </a:lnSpc>
              </a:pPr>
              <a:r>
                <a:rPr lang="en-US" sz="530" spc="-4">
                  <a:solidFill>
                    <a:srgbClr val="03265B">
                      <a:alpha val="60000"/>
                    </a:srgbClr>
                  </a:solidFill>
                  <a:latin typeface="Montserrat"/>
                  <a:ea typeface="Montserrat"/>
                  <a:cs typeface="Montserrat"/>
                  <a:sym typeface="Montserrat"/>
                </a:rPr>
                <a:t>Describe your Startup’s offering. This should directly solve the problem </a:t>
              </a:r>
            </a:p>
          </p:txBody>
        </p:sp>
        <p:sp>
          <p:nvSpPr>
            <p:cNvPr name="TextBox 25" id="25"/>
            <p:cNvSpPr txBox="true"/>
            <p:nvPr/>
          </p:nvSpPr>
          <p:spPr>
            <a:xfrm rot="0">
              <a:off x="5553796" y="1588361"/>
              <a:ext cx="457200" cy="107792"/>
            </a:xfrm>
            <a:prstGeom prst="rect">
              <a:avLst/>
            </a:prstGeom>
          </p:spPr>
          <p:txBody>
            <a:bodyPr anchor="t" rtlCol="false" tIns="0" lIns="0" bIns="0" rIns="0">
              <a:spAutoFit/>
            </a:bodyPr>
            <a:lstStyle/>
            <a:p>
              <a:pPr algn="l">
                <a:lnSpc>
                  <a:spcPts val="636"/>
                </a:lnSpc>
              </a:pPr>
              <a:r>
                <a:rPr lang="en-US" sz="530" spc="-4">
                  <a:solidFill>
                    <a:srgbClr val="03265B">
                      <a:alpha val="60000"/>
                    </a:srgbClr>
                  </a:solidFill>
                  <a:latin typeface="Montserrat"/>
                  <a:ea typeface="Montserrat"/>
                  <a:cs typeface="Montserrat"/>
                  <a:sym typeface="Montserrat"/>
                </a:rPr>
                <a:t>described.</a:t>
              </a:r>
            </a:p>
          </p:txBody>
        </p:sp>
      </p:grpSp>
      <p:sp>
        <p:nvSpPr>
          <p:cNvPr name="Freeform 26" id="26"/>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7" id="27"/>
          <p:cNvSpPr txBox="true"/>
          <p:nvPr/>
        </p:nvSpPr>
        <p:spPr>
          <a:xfrm rot="0">
            <a:off x="1682915" y="847725"/>
            <a:ext cx="13760450" cy="1625962"/>
          </a:xfrm>
          <a:prstGeom prst="rect">
            <a:avLst/>
          </a:prstGeom>
        </p:spPr>
        <p:txBody>
          <a:bodyPr anchor="t" rtlCol="false" tIns="0" lIns="0" bIns="0" rIns="0">
            <a:spAutoFit/>
          </a:bodyPr>
          <a:lstStyle/>
          <a:p>
            <a:pPr algn="l" marL="0" indent="0" lvl="0">
              <a:lnSpc>
                <a:spcPts val="13281"/>
              </a:lnSpc>
              <a:spcBef>
                <a:spcPct val="0"/>
              </a:spcBef>
            </a:pPr>
            <a:r>
              <a:rPr lang="en-US" b="true" sz="9486">
                <a:solidFill>
                  <a:srgbClr val="FFFFFF"/>
                </a:solidFill>
                <a:latin typeface="Galano Grotesque Alt Bold"/>
                <a:ea typeface="Galano Grotesque Alt Bold"/>
                <a:cs typeface="Galano Grotesque Alt Bold"/>
                <a:sym typeface="Galano Grotesque Alt Bold"/>
              </a:rPr>
              <a:t>business model canvas</a:t>
            </a:r>
          </a:p>
        </p:txBody>
      </p:sp>
      <p:sp>
        <p:nvSpPr>
          <p:cNvPr name="TextBox 28" id="28"/>
          <p:cNvSpPr txBox="true"/>
          <p:nvPr/>
        </p:nvSpPr>
        <p:spPr>
          <a:xfrm rot="0">
            <a:off x="10786506" y="2791062"/>
            <a:ext cx="6472794" cy="3704002"/>
          </a:xfrm>
          <a:prstGeom prst="rect">
            <a:avLst/>
          </a:prstGeom>
        </p:spPr>
        <p:txBody>
          <a:bodyPr anchor="t" rtlCol="false" tIns="0" lIns="0" bIns="0" rIns="0">
            <a:spAutoFit/>
          </a:bodyPr>
          <a:lstStyle/>
          <a:p>
            <a:pPr algn="l" marL="0" indent="0" lvl="0">
              <a:lnSpc>
                <a:spcPts val="7417"/>
              </a:lnSpc>
              <a:spcBef>
                <a:spcPct val="0"/>
              </a:spcBef>
            </a:pPr>
            <a:r>
              <a:rPr lang="en-US" sz="5298">
                <a:solidFill>
                  <a:srgbClr val="FFFFFF"/>
                </a:solidFill>
                <a:latin typeface="Galano Grotesque Alt"/>
                <a:ea typeface="Galano Grotesque Alt"/>
                <a:cs typeface="Galano Grotesque Alt"/>
                <a:sym typeface="Galano Grotesque Alt"/>
              </a:rPr>
              <a:t>Continue to fill out your business model canvas each week.</a:t>
            </a:r>
          </a:p>
        </p:txBody>
      </p:sp>
      <p:sp>
        <p:nvSpPr>
          <p:cNvPr name="TextBox 29" id="29"/>
          <p:cNvSpPr txBox="true"/>
          <p:nvPr/>
        </p:nvSpPr>
        <p:spPr>
          <a:xfrm rot="0">
            <a:off x="4527665" y="8930839"/>
            <a:ext cx="9232669" cy="588248"/>
          </a:xfrm>
          <a:prstGeom prst="rect">
            <a:avLst/>
          </a:prstGeom>
        </p:spPr>
        <p:txBody>
          <a:bodyPr anchor="t" rtlCol="false" tIns="0" lIns="0" bIns="0" rIns="0">
            <a:spAutoFit/>
          </a:bodyPr>
          <a:lstStyle/>
          <a:p>
            <a:pPr algn="l" marL="0" indent="0" lvl="0">
              <a:lnSpc>
                <a:spcPts val="4854"/>
              </a:lnSpc>
              <a:spcBef>
                <a:spcPct val="0"/>
              </a:spcBef>
            </a:pPr>
            <a:r>
              <a:rPr lang="en-US" b="true" sz="3467" i="true">
                <a:solidFill>
                  <a:srgbClr val="FFFFFF"/>
                </a:solidFill>
                <a:latin typeface="Galano Grotesque Alt Bold Italics"/>
                <a:ea typeface="Galano Grotesque Alt Bold Italics"/>
                <a:cs typeface="Galano Grotesque Alt Bold Italics"/>
                <a:sym typeface="Galano Grotesque Alt Bold Italics"/>
              </a:rPr>
              <a:t>*scan QR codes in book for digital version</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Freeform 3" id="3"/>
          <p:cNvSpPr/>
          <p:nvPr/>
        </p:nvSpPr>
        <p:spPr>
          <a:xfrm flipH="false" flipV="false" rot="0">
            <a:off x="13196120" y="4930122"/>
            <a:ext cx="3114263" cy="2853443"/>
          </a:xfrm>
          <a:custGeom>
            <a:avLst/>
            <a:gdLst/>
            <a:ahLst/>
            <a:cxnLst/>
            <a:rect r="r" b="b" t="t" l="l"/>
            <a:pathLst>
              <a:path h="2853443" w="3114263">
                <a:moveTo>
                  <a:pt x="0" y="0"/>
                </a:moveTo>
                <a:lnTo>
                  <a:pt x="3114263" y="0"/>
                </a:lnTo>
                <a:lnTo>
                  <a:pt x="3114263" y="2853443"/>
                </a:lnTo>
                <a:lnTo>
                  <a:pt x="0" y="285344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977617" y="2740348"/>
            <a:ext cx="13760450" cy="1625962"/>
          </a:xfrm>
          <a:prstGeom prst="rect">
            <a:avLst/>
          </a:prstGeom>
        </p:spPr>
        <p:txBody>
          <a:bodyPr anchor="t" rtlCol="false" tIns="0" lIns="0" bIns="0" rIns="0">
            <a:spAutoFit/>
          </a:bodyPr>
          <a:lstStyle/>
          <a:p>
            <a:pPr algn="l" marL="0" indent="0" lvl="0">
              <a:lnSpc>
                <a:spcPts val="13281"/>
              </a:lnSpc>
              <a:spcBef>
                <a:spcPct val="0"/>
              </a:spcBef>
            </a:pPr>
            <a:r>
              <a:rPr lang="en-US" b="true" sz="9486">
                <a:solidFill>
                  <a:srgbClr val="7ED957"/>
                </a:solidFill>
                <a:latin typeface="Galano Grotesque Alt Bold"/>
                <a:ea typeface="Galano Grotesque Alt Bold"/>
                <a:cs typeface="Galano Grotesque Alt Bold"/>
                <a:sym typeface="Galano Grotesque Alt Bold"/>
              </a:rPr>
              <a:t>victories</a:t>
            </a:r>
            <a:r>
              <a:rPr lang="en-US" b="true" sz="9486">
                <a:solidFill>
                  <a:srgbClr val="FFFFFF"/>
                </a:solidFill>
                <a:latin typeface="Galano Grotesque Alt Bold"/>
                <a:ea typeface="Galano Grotesque Alt Bold"/>
                <a:cs typeface="Galano Grotesque Alt Bold"/>
                <a:sym typeface="Galano Grotesque Alt Bold"/>
              </a:rPr>
              <a:t> &amp; roadblocks</a:t>
            </a:r>
          </a:p>
        </p:txBody>
      </p:sp>
      <p:sp>
        <p:nvSpPr>
          <p:cNvPr name="TextBox 5" id="5"/>
          <p:cNvSpPr txBox="true"/>
          <p:nvPr/>
        </p:nvSpPr>
        <p:spPr>
          <a:xfrm rot="0">
            <a:off x="1884220" y="1691301"/>
            <a:ext cx="6528923" cy="829972"/>
          </a:xfrm>
          <a:prstGeom prst="rect">
            <a:avLst/>
          </a:prstGeom>
        </p:spPr>
        <p:txBody>
          <a:bodyPr anchor="t" rtlCol="false" tIns="0" lIns="0" bIns="0" rIns="0">
            <a:spAutoFit/>
          </a:bodyPr>
          <a:lstStyle/>
          <a:p>
            <a:pPr algn="l" marL="0" indent="0" lvl="0">
              <a:lnSpc>
                <a:spcPts val="6753"/>
              </a:lnSpc>
              <a:spcBef>
                <a:spcPct val="0"/>
              </a:spcBef>
            </a:pPr>
            <a:r>
              <a:rPr lang="en-US" b="true" sz="4823">
                <a:solidFill>
                  <a:srgbClr val="7ED957"/>
                </a:solidFill>
                <a:latin typeface="Galano Grotesque Alt Bold"/>
                <a:ea typeface="Galano Grotesque Alt Bold"/>
                <a:cs typeface="Galano Grotesque Alt Bold"/>
                <a:sym typeface="Galano Grotesque Alt Bold"/>
              </a:rPr>
              <a:t>share:</a:t>
            </a:r>
          </a:p>
        </p:txBody>
      </p:sp>
      <p:sp>
        <p:nvSpPr>
          <p:cNvPr name="TextBox 6" id="6"/>
          <p:cNvSpPr txBox="true"/>
          <p:nvPr/>
        </p:nvSpPr>
        <p:spPr>
          <a:xfrm rot="0">
            <a:off x="1978148" y="4752774"/>
            <a:ext cx="10600227" cy="3241296"/>
          </a:xfrm>
          <a:prstGeom prst="rect">
            <a:avLst/>
          </a:prstGeom>
        </p:spPr>
        <p:txBody>
          <a:bodyPr anchor="t" rtlCol="false" tIns="0" lIns="0" bIns="0" rIns="0">
            <a:spAutoFit/>
          </a:bodyPr>
          <a:lstStyle/>
          <a:p>
            <a:pPr algn="l">
              <a:lnSpc>
                <a:spcPts val="6410"/>
              </a:lnSpc>
            </a:pPr>
            <a:r>
              <a:rPr lang="en-US" sz="5298">
                <a:solidFill>
                  <a:srgbClr val="FFFFFF"/>
                </a:solidFill>
                <a:latin typeface="Galano Grotesque Alt"/>
                <a:ea typeface="Galano Grotesque Alt"/>
                <a:cs typeface="Galano Grotesque Alt"/>
                <a:sym typeface="Galano Grotesque Alt"/>
              </a:rPr>
              <a:t>Any </a:t>
            </a:r>
            <a:r>
              <a:rPr lang="en-US" sz="5298" b="true">
                <a:solidFill>
                  <a:srgbClr val="FFFFFF"/>
                </a:solidFill>
                <a:latin typeface="Galano Grotesque Alt Bold"/>
                <a:ea typeface="Galano Grotesque Alt Bold"/>
                <a:cs typeface="Galano Grotesque Alt Bold"/>
                <a:sym typeface="Galano Grotesque Alt Bold"/>
              </a:rPr>
              <a:t>wins</a:t>
            </a:r>
            <a:r>
              <a:rPr lang="en-US" sz="5298">
                <a:solidFill>
                  <a:srgbClr val="FFFFFF"/>
                </a:solidFill>
                <a:latin typeface="Galano Grotesque Alt"/>
                <a:ea typeface="Galano Grotesque Alt"/>
                <a:cs typeface="Galano Grotesque Alt"/>
                <a:sym typeface="Galano Grotesque Alt"/>
              </a:rPr>
              <a:t> or </a:t>
            </a:r>
            <a:r>
              <a:rPr lang="en-US" sz="5298" b="true">
                <a:solidFill>
                  <a:srgbClr val="FFFFFF"/>
                </a:solidFill>
                <a:latin typeface="Galano Grotesque Alt Bold"/>
                <a:ea typeface="Galano Grotesque Alt Bold"/>
                <a:cs typeface="Galano Grotesque Alt Bold"/>
                <a:sym typeface="Galano Grotesque Alt Bold"/>
              </a:rPr>
              <a:t>obstacles</a:t>
            </a:r>
            <a:r>
              <a:rPr lang="en-US" sz="5298">
                <a:solidFill>
                  <a:srgbClr val="FFFFFF"/>
                </a:solidFill>
                <a:latin typeface="Galano Grotesque Alt"/>
                <a:ea typeface="Galano Grotesque Alt"/>
                <a:cs typeface="Galano Grotesque Alt"/>
                <a:sym typeface="Galano Grotesque Alt"/>
              </a:rPr>
              <a:t> you’d like to share with the cohort?</a:t>
            </a:r>
          </a:p>
          <a:p>
            <a:pPr algn="l">
              <a:lnSpc>
                <a:spcPts val="6410"/>
              </a:lnSpc>
            </a:pPr>
          </a:p>
          <a:p>
            <a:pPr algn="l" marL="0" indent="0" lvl="0">
              <a:lnSpc>
                <a:spcPts val="6410"/>
              </a:lnSpc>
            </a:pPr>
            <a:r>
              <a:rPr lang="en-US" b="true" sz="5298">
                <a:solidFill>
                  <a:srgbClr val="FFFFFF"/>
                </a:solidFill>
                <a:latin typeface="Galano Grotesque Alt Bold"/>
                <a:ea typeface="Galano Grotesque Alt Bold"/>
                <a:cs typeface="Galano Grotesque Alt Bold"/>
                <a:sym typeface="Galano Grotesque Alt Bold"/>
              </a:rPr>
              <a:t>ex. made my first dollar</a:t>
            </a:r>
          </a:p>
        </p:txBody>
      </p:sp>
      <p:sp>
        <p:nvSpPr>
          <p:cNvPr name="Freeform 7" id="7"/>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TextBox 3" id="3"/>
          <p:cNvSpPr txBox="true"/>
          <p:nvPr/>
        </p:nvSpPr>
        <p:spPr>
          <a:xfrm rot="0">
            <a:off x="1999740" y="2343573"/>
            <a:ext cx="13760450" cy="1625962"/>
          </a:xfrm>
          <a:prstGeom prst="rect">
            <a:avLst/>
          </a:prstGeom>
        </p:spPr>
        <p:txBody>
          <a:bodyPr anchor="t" rtlCol="false" tIns="0" lIns="0" bIns="0" rIns="0">
            <a:spAutoFit/>
          </a:bodyPr>
          <a:lstStyle/>
          <a:p>
            <a:pPr algn="l" marL="0" indent="0" lvl="0">
              <a:lnSpc>
                <a:spcPts val="13281"/>
              </a:lnSpc>
              <a:spcBef>
                <a:spcPct val="0"/>
              </a:spcBef>
            </a:pPr>
            <a:r>
              <a:rPr lang="en-US" b="true" sz="9486">
                <a:solidFill>
                  <a:srgbClr val="7ED957"/>
                </a:solidFill>
                <a:latin typeface="Galano Grotesque Alt Bold"/>
                <a:ea typeface="Galano Grotesque Alt Bold"/>
                <a:cs typeface="Galano Grotesque Alt Bold"/>
                <a:sym typeface="Galano Grotesque Alt Bold"/>
              </a:rPr>
              <a:t>homework </a:t>
            </a:r>
            <a:r>
              <a:rPr lang="en-US" b="true" sz="9486">
                <a:solidFill>
                  <a:srgbClr val="FFFFFF"/>
                </a:solidFill>
                <a:latin typeface="Galano Grotesque Alt Bold"/>
                <a:ea typeface="Galano Grotesque Alt Bold"/>
                <a:cs typeface="Galano Grotesque Alt Bold"/>
                <a:sym typeface="Galano Grotesque Alt Bold"/>
              </a:rPr>
              <a:t>review</a:t>
            </a:r>
          </a:p>
        </p:txBody>
      </p:sp>
      <p:sp>
        <p:nvSpPr>
          <p:cNvPr name="TextBox 4" id="4"/>
          <p:cNvSpPr txBox="true"/>
          <p:nvPr/>
        </p:nvSpPr>
        <p:spPr>
          <a:xfrm rot="0">
            <a:off x="2000271" y="1537178"/>
            <a:ext cx="6528923" cy="829972"/>
          </a:xfrm>
          <a:prstGeom prst="rect">
            <a:avLst/>
          </a:prstGeom>
        </p:spPr>
        <p:txBody>
          <a:bodyPr anchor="t" rtlCol="false" tIns="0" lIns="0" bIns="0" rIns="0">
            <a:spAutoFit/>
          </a:bodyPr>
          <a:lstStyle/>
          <a:p>
            <a:pPr algn="l" marL="0" indent="0" lvl="0">
              <a:lnSpc>
                <a:spcPts val="6753"/>
              </a:lnSpc>
              <a:spcBef>
                <a:spcPct val="0"/>
              </a:spcBef>
            </a:pPr>
            <a:r>
              <a:rPr lang="en-US" b="true" sz="4823">
                <a:solidFill>
                  <a:srgbClr val="7ED957"/>
                </a:solidFill>
                <a:latin typeface="Galano Grotesque Alt Bold"/>
                <a:ea typeface="Galano Grotesque Alt Bold"/>
                <a:cs typeface="Galano Grotesque Alt Bold"/>
                <a:sym typeface="Galano Grotesque Alt Bold"/>
              </a:rPr>
              <a:t>share:</a:t>
            </a:r>
          </a:p>
        </p:txBody>
      </p:sp>
      <p:sp>
        <p:nvSpPr>
          <p:cNvPr name="TextBox 5" id="5"/>
          <p:cNvSpPr txBox="true"/>
          <p:nvPr/>
        </p:nvSpPr>
        <p:spPr>
          <a:xfrm rot="0">
            <a:off x="1506597" y="4342657"/>
            <a:ext cx="14896526" cy="3241296"/>
          </a:xfrm>
          <a:prstGeom prst="rect">
            <a:avLst/>
          </a:prstGeom>
        </p:spPr>
        <p:txBody>
          <a:bodyPr anchor="t" rtlCol="false" tIns="0" lIns="0" bIns="0" rIns="0">
            <a:spAutoFit/>
          </a:bodyPr>
          <a:lstStyle/>
          <a:p>
            <a:pPr algn="l" marL="1143874" indent="-571937" lvl="1">
              <a:lnSpc>
                <a:spcPts val="6410"/>
              </a:lnSpc>
              <a:buFont typeface="Arial"/>
              <a:buChar char="•"/>
            </a:pPr>
            <a:r>
              <a:rPr lang="en-US" sz="5298">
                <a:solidFill>
                  <a:srgbClr val="FFFFFF"/>
                </a:solidFill>
                <a:latin typeface="Galano Grotesque Alt"/>
                <a:ea typeface="Galano Grotesque Alt"/>
                <a:cs typeface="Galano Grotesque Alt"/>
                <a:sym typeface="Galano Grotesque Alt"/>
              </a:rPr>
              <a:t>Any adjustments to your pricing</a:t>
            </a:r>
            <a:r>
              <a:rPr lang="en-US" sz="5298">
                <a:solidFill>
                  <a:srgbClr val="FFFFFF"/>
                </a:solidFill>
                <a:latin typeface="Galano Grotesque Alt"/>
                <a:ea typeface="Galano Grotesque Alt"/>
                <a:cs typeface="Galano Grotesque Alt"/>
                <a:sym typeface="Galano Grotesque Alt"/>
              </a:rPr>
              <a:t> model</a:t>
            </a:r>
            <a:r>
              <a:rPr lang="en-US" sz="5298">
                <a:solidFill>
                  <a:srgbClr val="FFFFFF"/>
                </a:solidFill>
                <a:latin typeface="Galano Grotesque Alt"/>
                <a:ea typeface="Galano Grotesque Alt"/>
                <a:cs typeface="Galano Grotesque Alt"/>
                <a:sym typeface="Galano Grotesque Alt"/>
              </a:rPr>
              <a:t>?</a:t>
            </a:r>
          </a:p>
          <a:p>
            <a:pPr algn="l" marL="1143874" indent="-571937" lvl="1">
              <a:lnSpc>
                <a:spcPts val="6410"/>
              </a:lnSpc>
              <a:buFont typeface="Arial"/>
              <a:buChar char="•"/>
            </a:pPr>
            <a:r>
              <a:rPr lang="en-US" sz="5298">
                <a:solidFill>
                  <a:srgbClr val="FFFFFF"/>
                </a:solidFill>
                <a:latin typeface="Galano Grotesque Alt"/>
                <a:ea typeface="Galano Grotesque Alt"/>
                <a:cs typeface="Galano Grotesque Alt"/>
                <a:sym typeface="Galano Grotesque Alt"/>
              </a:rPr>
              <a:t>Did you talk to customers?</a:t>
            </a:r>
          </a:p>
          <a:p>
            <a:pPr algn="l" marL="1143874" indent="-571937" lvl="1">
              <a:lnSpc>
                <a:spcPts val="6410"/>
              </a:lnSpc>
              <a:buFont typeface="Arial"/>
              <a:buChar char="•"/>
            </a:pPr>
            <a:r>
              <a:rPr lang="en-US" sz="5298">
                <a:solidFill>
                  <a:srgbClr val="FFFFFF"/>
                </a:solidFill>
                <a:latin typeface="Galano Grotesque Alt"/>
                <a:ea typeface="Galano Grotesque Alt"/>
                <a:cs typeface="Galano Grotesque Alt"/>
                <a:sym typeface="Galano Grotesque Alt"/>
              </a:rPr>
              <a:t>Did you rethink your distribution model?</a:t>
            </a:r>
          </a:p>
          <a:p>
            <a:pPr algn="l">
              <a:lnSpc>
                <a:spcPts val="6410"/>
              </a:lnSpc>
            </a:pPr>
          </a:p>
        </p:txBody>
      </p:sp>
      <p:sp>
        <p:nvSpPr>
          <p:cNvPr name="Freeform 6" id="6"/>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3265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14285" t="-51587" r="0" b="-51587"/>
            </a:stretch>
          </a:blipFill>
        </p:spPr>
      </p:sp>
      <p:sp>
        <p:nvSpPr>
          <p:cNvPr name="TextBox 3" id="3"/>
          <p:cNvSpPr txBox="true"/>
          <p:nvPr/>
        </p:nvSpPr>
        <p:spPr>
          <a:xfrm rot="0">
            <a:off x="2256015" y="2162476"/>
            <a:ext cx="14813754" cy="5535984"/>
          </a:xfrm>
          <a:prstGeom prst="rect">
            <a:avLst/>
          </a:prstGeom>
        </p:spPr>
        <p:txBody>
          <a:bodyPr anchor="t" rtlCol="false" tIns="0" lIns="0" bIns="0" rIns="0">
            <a:spAutoFit/>
          </a:bodyPr>
          <a:lstStyle/>
          <a:p>
            <a:pPr algn="l">
              <a:lnSpc>
                <a:spcPts val="8817"/>
              </a:lnSpc>
            </a:pPr>
            <a:r>
              <a:rPr lang="en-US" sz="6297" b="true">
                <a:solidFill>
                  <a:srgbClr val="FFFFFF"/>
                </a:solidFill>
                <a:latin typeface="Galano Grotesque Alt Bold"/>
                <a:ea typeface="Galano Grotesque Alt Bold"/>
                <a:cs typeface="Galano Grotesque Alt Bold"/>
                <a:sym typeface="Galano Grotesque Alt Bold"/>
              </a:rPr>
              <a:t>“No matter how brilliant your mind or strategy, if you’re playing a solo game, you’ll always lose out to a </a:t>
            </a:r>
            <a:r>
              <a:rPr lang="en-US" sz="6297" b="true">
                <a:solidFill>
                  <a:srgbClr val="7ED957"/>
                </a:solidFill>
                <a:latin typeface="Galano Grotesque Alt Bold"/>
                <a:ea typeface="Galano Grotesque Alt Bold"/>
                <a:cs typeface="Galano Grotesque Alt Bold"/>
                <a:sym typeface="Galano Grotesque Alt Bold"/>
              </a:rPr>
              <a:t>team</a:t>
            </a:r>
            <a:r>
              <a:rPr lang="en-US" sz="6297" b="true">
                <a:solidFill>
                  <a:srgbClr val="FFFFFF"/>
                </a:solidFill>
                <a:latin typeface="Galano Grotesque Alt Bold"/>
                <a:ea typeface="Galano Grotesque Alt Bold"/>
                <a:cs typeface="Galano Grotesque Alt Bold"/>
                <a:sym typeface="Galano Grotesque Alt Bold"/>
              </a:rPr>
              <a:t>.”</a:t>
            </a:r>
          </a:p>
          <a:p>
            <a:pPr algn="l" marL="0" indent="0" lvl="0">
              <a:lnSpc>
                <a:spcPts val="8817"/>
              </a:lnSpc>
              <a:spcBef>
                <a:spcPct val="0"/>
              </a:spcBef>
            </a:pPr>
          </a:p>
        </p:txBody>
      </p:sp>
      <p:sp>
        <p:nvSpPr>
          <p:cNvPr name="TextBox 4" id="4"/>
          <p:cNvSpPr txBox="true"/>
          <p:nvPr/>
        </p:nvSpPr>
        <p:spPr>
          <a:xfrm rot="0">
            <a:off x="2256015" y="7090120"/>
            <a:ext cx="12804955" cy="735721"/>
          </a:xfrm>
          <a:prstGeom prst="rect">
            <a:avLst/>
          </a:prstGeom>
        </p:spPr>
        <p:txBody>
          <a:bodyPr anchor="t" rtlCol="false" tIns="0" lIns="0" bIns="0" rIns="0">
            <a:spAutoFit/>
          </a:bodyPr>
          <a:lstStyle/>
          <a:p>
            <a:pPr algn="l">
              <a:lnSpc>
                <a:spcPts val="6058"/>
              </a:lnSpc>
              <a:spcBef>
                <a:spcPct val="0"/>
              </a:spcBef>
            </a:pPr>
            <a:r>
              <a:rPr lang="en-US" sz="4327">
                <a:solidFill>
                  <a:srgbClr val="FFFFFF"/>
                </a:solidFill>
                <a:latin typeface="Galano Grotesque Alt"/>
                <a:ea typeface="Galano Grotesque Alt"/>
                <a:cs typeface="Galano Grotesque Alt"/>
                <a:sym typeface="Galano Grotesque Alt"/>
              </a:rPr>
              <a:t>-Reid Hoffman | Linkedin Co-Founder</a:t>
            </a:r>
          </a:p>
        </p:txBody>
      </p:sp>
      <p:sp>
        <p:nvSpPr>
          <p:cNvPr name="Freeform 5" id="5"/>
          <p:cNvSpPr/>
          <p:nvPr/>
        </p:nvSpPr>
        <p:spPr>
          <a:xfrm flipH="false" flipV="false" rot="0">
            <a:off x="16832485" y="289134"/>
            <a:ext cx="1236356" cy="739566"/>
          </a:xfrm>
          <a:custGeom>
            <a:avLst/>
            <a:gdLst/>
            <a:ahLst/>
            <a:cxnLst/>
            <a:rect r="r" b="b" t="t" l="l"/>
            <a:pathLst>
              <a:path h="739566" w="1236356">
                <a:moveTo>
                  <a:pt x="0" y="0"/>
                </a:moveTo>
                <a:lnTo>
                  <a:pt x="1236357" y="0"/>
                </a:lnTo>
                <a:lnTo>
                  <a:pt x="1236357" y="739566"/>
                </a:lnTo>
                <a:lnTo>
                  <a:pt x="0" y="739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DAG0k8GeB9o</dc:identifier>
  <dcterms:modified xsi:type="dcterms:W3CDTF">2011-08-01T06:04:30Z</dcterms:modified>
  <cp:revision>1</cp:revision>
  <dc:title>CA Week 4</dc:title>
</cp:coreProperties>
</file>