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x="18288000" cy="10287000"/>
  <p:notesSz cx="6858000" cy="9144000"/>
  <p:embeddedFontLst>
    <p:embeddedFont>
      <p:font typeface="Galano Grotesque Alt Bold" charset="1" panose="00000800000000000000"/>
      <p:regular r:id="rId49"/>
    </p:embeddedFont>
    <p:embeddedFont>
      <p:font typeface="Galano Grotesque Alt" charset="1" panose="00000500000000000000"/>
      <p:regular r:id="rId50"/>
    </p:embeddedFont>
    <p:embeddedFont>
      <p:font typeface="Galano Grotesque Alt Bold Italics" charset="1" panose="00000800000000000000"/>
      <p:regular r:id="rId51"/>
    </p:embeddedFont>
    <p:embeddedFont>
      <p:font typeface="Montserrat" charset="1" panose="00000500000000000000"/>
      <p:regular r:id="rId52"/>
    </p:embeddedFont>
    <p:embeddedFont>
      <p:font typeface="Montserrat Bold" charset="1" panose="00000600000000000000"/>
      <p:regular r:id="rId53"/>
    </p:embeddedFont>
    <p:embeddedFont>
      <p:font typeface="Galano Grotesque Alt Italics" charset="1" panose="0000050000000000000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svg" Type="http://schemas.openxmlformats.org/officeDocument/2006/relationships/image"/><Relationship Id="rId11" Target="../media/image23.png" Type="http://schemas.openxmlformats.org/officeDocument/2006/relationships/image"/><Relationship Id="rId12" Target="../media/image24.svg" Type="http://schemas.openxmlformats.org/officeDocument/2006/relationships/image"/><Relationship Id="rId13" Target="../media/image25.png" Type="http://schemas.openxmlformats.org/officeDocument/2006/relationships/image"/><Relationship Id="rId14" Target="../media/image26.sv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9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1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3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jpeg" Type="http://schemas.openxmlformats.org/officeDocument/2006/relationships/image"/><Relationship Id="rId4" Target="../media/image12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52103" y="3957228"/>
            <a:ext cx="11859330" cy="2393428"/>
          </a:xfrm>
          <a:custGeom>
            <a:avLst/>
            <a:gdLst/>
            <a:ahLst/>
            <a:cxnLst/>
            <a:rect r="r" b="b" t="t" l="l"/>
            <a:pathLst>
              <a:path h="2393428" w="11859330">
                <a:moveTo>
                  <a:pt x="0" y="0"/>
                </a:moveTo>
                <a:lnTo>
                  <a:pt x="11859330" y="0"/>
                </a:lnTo>
                <a:lnTo>
                  <a:pt x="11859330" y="2393428"/>
                </a:lnTo>
                <a:lnTo>
                  <a:pt x="0" y="2393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159245" y="3028507"/>
            <a:ext cx="4954605" cy="1173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5"/>
              </a:lnSpc>
              <a:spcBef>
                <a:spcPct val="0"/>
              </a:spcBef>
            </a:pPr>
            <a:r>
              <a:rPr lang="en-US" b="true" sz="6861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welcome to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064784" y="6367615"/>
            <a:ext cx="1899528" cy="757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02"/>
              </a:lnSpc>
              <a:spcBef>
                <a:spcPct val="0"/>
              </a:spcBef>
            </a:pPr>
            <a:r>
              <a:rPr lang="en-US" b="true" sz="4430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week 3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1825" y="4240032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distribution 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models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13693" y="3706809"/>
            <a:ext cx="1500588" cy="1116062"/>
          </a:xfrm>
          <a:custGeom>
            <a:avLst/>
            <a:gdLst/>
            <a:ahLst/>
            <a:cxnLst/>
            <a:rect r="r" b="b" t="t" l="l"/>
            <a:pathLst>
              <a:path h="1116062" w="1500588">
                <a:moveTo>
                  <a:pt x="0" y="0"/>
                </a:moveTo>
                <a:lnTo>
                  <a:pt x="1500587" y="0"/>
                </a:lnTo>
                <a:lnTo>
                  <a:pt x="1500587" y="1116062"/>
                </a:lnTo>
                <a:lnTo>
                  <a:pt x="0" y="1116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06467" y="3706492"/>
            <a:ext cx="1170183" cy="1116062"/>
          </a:xfrm>
          <a:custGeom>
            <a:avLst/>
            <a:gdLst/>
            <a:ahLst/>
            <a:cxnLst/>
            <a:rect r="r" b="b" t="t" l="l"/>
            <a:pathLst>
              <a:path h="1116062" w="1170183">
                <a:moveTo>
                  <a:pt x="0" y="0"/>
                </a:moveTo>
                <a:lnTo>
                  <a:pt x="1170183" y="0"/>
                </a:lnTo>
                <a:lnTo>
                  <a:pt x="1170183" y="1116062"/>
                </a:lnTo>
                <a:lnTo>
                  <a:pt x="0" y="11160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129445" y="4088190"/>
            <a:ext cx="719310" cy="416300"/>
          </a:xfrm>
          <a:custGeom>
            <a:avLst/>
            <a:gdLst/>
            <a:ahLst/>
            <a:cxnLst/>
            <a:rect r="r" b="b" t="t" l="l"/>
            <a:pathLst>
              <a:path h="416300" w="719310">
                <a:moveTo>
                  <a:pt x="0" y="0"/>
                </a:moveTo>
                <a:lnTo>
                  <a:pt x="719310" y="0"/>
                </a:lnTo>
                <a:lnTo>
                  <a:pt x="719310" y="416300"/>
                </a:lnTo>
                <a:lnTo>
                  <a:pt x="0" y="416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04997" y="3706492"/>
            <a:ext cx="1170183" cy="1116062"/>
          </a:xfrm>
          <a:custGeom>
            <a:avLst/>
            <a:gdLst/>
            <a:ahLst/>
            <a:cxnLst/>
            <a:rect r="r" b="b" t="t" l="l"/>
            <a:pathLst>
              <a:path h="1116062" w="1170183">
                <a:moveTo>
                  <a:pt x="0" y="0"/>
                </a:moveTo>
                <a:lnTo>
                  <a:pt x="1170183" y="0"/>
                </a:lnTo>
                <a:lnTo>
                  <a:pt x="1170183" y="1116062"/>
                </a:lnTo>
                <a:lnTo>
                  <a:pt x="0" y="11160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335126" y="3706492"/>
            <a:ext cx="1170183" cy="1116062"/>
          </a:xfrm>
          <a:custGeom>
            <a:avLst/>
            <a:gdLst/>
            <a:ahLst/>
            <a:cxnLst/>
            <a:rect r="r" b="b" t="t" l="l"/>
            <a:pathLst>
              <a:path h="1116062" w="1170183">
                <a:moveTo>
                  <a:pt x="0" y="0"/>
                </a:moveTo>
                <a:lnTo>
                  <a:pt x="1170183" y="0"/>
                </a:lnTo>
                <a:lnTo>
                  <a:pt x="1170183" y="1116062"/>
                </a:lnTo>
                <a:lnTo>
                  <a:pt x="0" y="11160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275700" y="4088190"/>
            <a:ext cx="719310" cy="416300"/>
          </a:xfrm>
          <a:custGeom>
            <a:avLst/>
            <a:gdLst/>
            <a:ahLst/>
            <a:cxnLst/>
            <a:rect r="r" b="b" t="t" l="l"/>
            <a:pathLst>
              <a:path h="416300" w="719310">
                <a:moveTo>
                  <a:pt x="0" y="0"/>
                </a:moveTo>
                <a:lnTo>
                  <a:pt x="719310" y="0"/>
                </a:lnTo>
                <a:lnTo>
                  <a:pt x="719310" y="416300"/>
                </a:lnTo>
                <a:lnTo>
                  <a:pt x="0" y="416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76610" y="3855812"/>
            <a:ext cx="875768" cy="835264"/>
          </a:xfrm>
          <a:custGeom>
            <a:avLst/>
            <a:gdLst/>
            <a:ahLst/>
            <a:cxnLst/>
            <a:rect r="r" b="b" t="t" l="l"/>
            <a:pathLst>
              <a:path h="835264" w="875768">
                <a:moveTo>
                  <a:pt x="0" y="0"/>
                </a:moveTo>
                <a:lnTo>
                  <a:pt x="875767" y="0"/>
                </a:lnTo>
                <a:lnTo>
                  <a:pt x="875767" y="835263"/>
                </a:lnTo>
                <a:lnTo>
                  <a:pt x="0" y="8352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97605" y="3855812"/>
            <a:ext cx="875768" cy="835264"/>
          </a:xfrm>
          <a:custGeom>
            <a:avLst/>
            <a:gdLst/>
            <a:ahLst/>
            <a:cxnLst/>
            <a:rect r="r" b="b" t="t" l="l"/>
            <a:pathLst>
              <a:path h="835264" w="875768">
                <a:moveTo>
                  <a:pt x="0" y="0"/>
                </a:moveTo>
                <a:lnTo>
                  <a:pt x="875768" y="0"/>
                </a:lnTo>
                <a:lnTo>
                  <a:pt x="875768" y="835263"/>
                </a:lnTo>
                <a:lnTo>
                  <a:pt x="0" y="8352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716370" y="4096793"/>
            <a:ext cx="719310" cy="416300"/>
          </a:xfrm>
          <a:custGeom>
            <a:avLst/>
            <a:gdLst/>
            <a:ahLst/>
            <a:cxnLst/>
            <a:rect r="r" b="b" t="t" l="l"/>
            <a:pathLst>
              <a:path h="416300" w="719310">
                <a:moveTo>
                  <a:pt x="0" y="0"/>
                </a:moveTo>
                <a:lnTo>
                  <a:pt x="719310" y="0"/>
                </a:lnTo>
                <a:lnTo>
                  <a:pt x="719310" y="416300"/>
                </a:lnTo>
                <a:lnTo>
                  <a:pt x="0" y="416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516532" y="3855812"/>
            <a:ext cx="1100353" cy="818387"/>
          </a:xfrm>
          <a:custGeom>
            <a:avLst/>
            <a:gdLst/>
            <a:ahLst/>
            <a:cxnLst/>
            <a:rect r="r" b="b" t="t" l="l"/>
            <a:pathLst>
              <a:path h="818387" w="1100353">
                <a:moveTo>
                  <a:pt x="0" y="0"/>
                </a:moveTo>
                <a:lnTo>
                  <a:pt x="1100353" y="0"/>
                </a:lnTo>
                <a:lnTo>
                  <a:pt x="1100353" y="818387"/>
                </a:lnTo>
                <a:lnTo>
                  <a:pt x="0" y="818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635298" y="4064976"/>
            <a:ext cx="719310" cy="416300"/>
          </a:xfrm>
          <a:custGeom>
            <a:avLst/>
            <a:gdLst/>
            <a:ahLst/>
            <a:cxnLst/>
            <a:rect r="r" b="b" t="t" l="l"/>
            <a:pathLst>
              <a:path h="416300" w="719310">
                <a:moveTo>
                  <a:pt x="0" y="0"/>
                </a:moveTo>
                <a:lnTo>
                  <a:pt x="719309" y="0"/>
                </a:lnTo>
                <a:lnTo>
                  <a:pt x="719309" y="416300"/>
                </a:lnTo>
                <a:lnTo>
                  <a:pt x="0" y="416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06467" y="6503449"/>
            <a:ext cx="1329249" cy="1174724"/>
          </a:xfrm>
          <a:custGeom>
            <a:avLst/>
            <a:gdLst/>
            <a:ahLst/>
            <a:cxnLst/>
            <a:rect r="r" b="b" t="t" l="l"/>
            <a:pathLst>
              <a:path h="1174724" w="1329249">
                <a:moveTo>
                  <a:pt x="0" y="0"/>
                </a:moveTo>
                <a:lnTo>
                  <a:pt x="1329249" y="0"/>
                </a:lnTo>
                <a:lnTo>
                  <a:pt x="1329249" y="1174724"/>
                </a:lnTo>
                <a:lnTo>
                  <a:pt x="0" y="1174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631448" y="6544042"/>
            <a:ext cx="1243732" cy="1159780"/>
          </a:xfrm>
          <a:custGeom>
            <a:avLst/>
            <a:gdLst/>
            <a:ahLst/>
            <a:cxnLst/>
            <a:rect r="r" b="b" t="t" l="l"/>
            <a:pathLst>
              <a:path h="1159780" w="1243732">
                <a:moveTo>
                  <a:pt x="0" y="0"/>
                </a:moveTo>
                <a:lnTo>
                  <a:pt x="1243732" y="0"/>
                </a:lnTo>
                <a:lnTo>
                  <a:pt x="1243732" y="1159780"/>
                </a:lnTo>
                <a:lnTo>
                  <a:pt x="0" y="1159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606467" y="1223280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types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of distribution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06467" y="7865519"/>
            <a:ext cx="4484576" cy="529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23"/>
              </a:lnSpc>
              <a:spcBef>
                <a:spcPct val="0"/>
              </a:spcBef>
            </a:pPr>
            <a:r>
              <a:rPr lang="en-US" b="true" sz="315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online distribution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06467" y="4974910"/>
            <a:ext cx="4834481" cy="1089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business to consumer (B2C)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631448" y="7865519"/>
            <a:ext cx="7939852" cy="529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23"/>
              </a:lnSpc>
              <a:spcBef>
                <a:spcPct val="0"/>
              </a:spcBef>
            </a:pPr>
            <a:r>
              <a:rPr lang="en-US" b="true" sz="315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wholesale distribution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676610" y="4983513"/>
            <a:ext cx="5004923" cy="1081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23"/>
              </a:lnSpc>
              <a:spcBef>
                <a:spcPct val="0"/>
              </a:spcBef>
            </a:pPr>
            <a:r>
              <a:rPr lang="en-US" b="true" sz="315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business to business to consumer (B2B2C)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704997" y="4974910"/>
            <a:ext cx="5793126" cy="1089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business to business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 strike="noStrike" u="non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(B2B)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62058" y="1584389"/>
            <a:ext cx="13760450" cy="1239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02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which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model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is right?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63278" y="3071201"/>
            <a:ext cx="15285176" cy="37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It depends on the business. Remember to use your customer personas--if you are focused on selling directly to consumers, you are likely using a B2C model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63278" y="7139330"/>
            <a:ext cx="15285176" cy="183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**Your business </a:t>
            </a:r>
            <a:r>
              <a:rPr lang="en-US" b="true" sz="5298" i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could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have multiple distribution models.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37840" y="2705523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what is your model?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38371" y="1899128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44697" y="4704607"/>
            <a:ext cx="14896526" cy="3241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43874" indent="-571937" lvl="1">
              <a:lnSpc>
                <a:spcPts val="6410"/>
              </a:lnSpc>
              <a:buFont typeface="Arial"/>
              <a:buChar char="•"/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Share your business model with the cohort. </a:t>
            </a:r>
          </a:p>
          <a:p>
            <a:pPr algn="l" marL="1143874" indent="-571937" lvl="1">
              <a:lnSpc>
                <a:spcPts val="6410"/>
              </a:lnSpc>
              <a:buFont typeface="Arial"/>
              <a:buChar char="•"/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Help brainstorm other models your business could use.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1825" y="4030482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distribution 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channels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746438" y="3438383"/>
            <a:ext cx="14484350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Physical Storefront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Location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746438" y="4494407"/>
            <a:ext cx="9179112" cy="183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E-Commerce Websites For Goods &amp; Services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746438" y="6483855"/>
            <a:ext cx="14484350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Farmers Markets &amp; Pop-ups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476813" y="3599057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476813" y="6645780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49"/>
                </a:lnTo>
                <a:lnTo>
                  <a:pt x="0" y="7429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476813" y="4655082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901825" y="1545721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direct distribution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746438" y="7598279"/>
            <a:ext cx="14484350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Festivals &amp; Events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3476813" y="7760204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032188" y="3419333"/>
            <a:ext cx="12045949" cy="166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Retail Partnerships </a:t>
            </a:r>
          </a:p>
          <a:p>
            <a:pPr algn="l" marL="0" indent="0" lvl="0">
              <a:lnSpc>
                <a:spcPts val="5877"/>
              </a:lnSpc>
              <a:spcBef>
                <a:spcPct val="0"/>
              </a:spcBef>
            </a:pPr>
            <a:r>
              <a:rPr lang="en-US" sz="41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(selling in another store)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032188" y="5427857"/>
            <a:ext cx="9179112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Amazon, ETSY, Ebay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032188" y="6598182"/>
            <a:ext cx="14484350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Farmers Markets &amp; Pop-ups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762563" y="3580007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762563" y="6760107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49"/>
                </a:lnTo>
                <a:lnTo>
                  <a:pt x="0" y="7429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762563" y="5531382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901825" y="1412371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indirect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distribution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032188" y="7712606"/>
            <a:ext cx="14484350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Festivals &amp; Events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3762563" y="7874531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517838" y="3262157"/>
            <a:ext cx="14484350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Software As A Service Platforms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517838" y="4375331"/>
            <a:ext cx="9179112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App Stores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517838" y="5488506"/>
            <a:ext cx="14484350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Email Marketing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248213" y="3422831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248213" y="5650431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49"/>
                </a:lnTo>
                <a:lnTo>
                  <a:pt x="0" y="7429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248213" y="4478856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87475" y="1426645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digital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distribution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517838" y="6660080"/>
            <a:ext cx="14484350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Affiliate Programs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3248213" y="6822005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517838" y="7774505"/>
            <a:ext cx="14484350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Social Media Commerce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248213" y="7936430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64306" y="2615943"/>
            <a:ext cx="13760450" cy="2443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91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what is your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distribution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channel?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64306" y="1435810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95737" y="5209844"/>
            <a:ext cx="14896526" cy="3241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43874" indent="-571937" lvl="1">
              <a:lnSpc>
                <a:spcPts val="6410"/>
              </a:lnSpc>
              <a:buFont typeface="Arial"/>
              <a:buChar char="•"/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Share your distribution channel(s) with the cohort. </a:t>
            </a:r>
          </a:p>
          <a:p>
            <a:pPr algn="l" marL="1143874" indent="-571937" lvl="1">
              <a:lnSpc>
                <a:spcPts val="6410"/>
              </a:lnSpc>
              <a:buFont typeface="Arial"/>
              <a:buChar char="•"/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Help brainstorm other channels your business could use.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1825" y="4106682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business 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models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4285" t="-51587" r="0" b="-51587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34717" y="-145389"/>
            <a:ext cx="18675145" cy="10755261"/>
            <a:chOff x="0" y="0"/>
            <a:chExt cx="4918557" cy="283266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18557" cy="2832661"/>
            </a:xfrm>
            <a:custGeom>
              <a:avLst/>
              <a:gdLst/>
              <a:ahLst/>
              <a:cxnLst/>
              <a:rect r="r" b="b" t="t" l="l"/>
              <a:pathLst>
                <a:path h="2832661" w="4918557">
                  <a:moveTo>
                    <a:pt x="21142" y="0"/>
                  </a:moveTo>
                  <a:lnTo>
                    <a:pt x="4897414" y="0"/>
                  </a:lnTo>
                  <a:cubicBezTo>
                    <a:pt x="4903022" y="0"/>
                    <a:pt x="4908399" y="2227"/>
                    <a:pt x="4912364" y="6192"/>
                  </a:cubicBezTo>
                  <a:cubicBezTo>
                    <a:pt x="4916329" y="10157"/>
                    <a:pt x="4918557" y="15535"/>
                    <a:pt x="4918557" y="21142"/>
                  </a:cubicBezTo>
                  <a:lnTo>
                    <a:pt x="4918557" y="2811519"/>
                  </a:lnTo>
                  <a:cubicBezTo>
                    <a:pt x="4918557" y="2817126"/>
                    <a:pt x="4916329" y="2822504"/>
                    <a:pt x="4912364" y="2826469"/>
                  </a:cubicBezTo>
                  <a:cubicBezTo>
                    <a:pt x="4908399" y="2830434"/>
                    <a:pt x="4903022" y="2832661"/>
                    <a:pt x="4897414" y="2832661"/>
                  </a:cubicBezTo>
                  <a:lnTo>
                    <a:pt x="21142" y="2832661"/>
                  </a:lnTo>
                  <a:cubicBezTo>
                    <a:pt x="15535" y="2832661"/>
                    <a:pt x="10157" y="2830434"/>
                    <a:pt x="6192" y="2826469"/>
                  </a:cubicBezTo>
                  <a:cubicBezTo>
                    <a:pt x="2227" y="2822504"/>
                    <a:pt x="0" y="2817126"/>
                    <a:pt x="0" y="2811519"/>
                  </a:cubicBezTo>
                  <a:lnTo>
                    <a:pt x="0" y="21142"/>
                  </a:lnTo>
                  <a:cubicBezTo>
                    <a:pt x="0" y="15535"/>
                    <a:pt x="2227" y="10157"/>
                    <a:pt x="6192" y="6192"/>
                  </a:cubicBezTo>
                  <a:cubicBezTo>
                    <a:pt x="10157" y="2227"/>
                    <a:pt x="15535" y="0"/>
                    <a:pt x="21142" y="0"/>
                  </a:cubicBezTo>
                  <a:close/>
                </a:path>
              </a:pathLst>
            </a:custGeom>
            <a:solidFill>
              <a:srgbClr val="03265B">
                <a:alpha val="88627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4918557" cy="29088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1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222631" y="2754802"/>
            <a:ext cx="13760450" cy="2597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6"/>
              </a:lnSpc>
            </a:pPr>
            <a:r>
              <a:rPr lang="en-US" sz="948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building a</a:t>
            </a:r>
            <a:r>
              <a:rPr lang="en-US" sz="9486" b="true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plan</a:t>
            </a:r>
            <a:r>
              <a:rPr lang="en-US" sz="948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for </a:t>
            </a:r>
          </a:p>
          <a:p>
            <a:pPr algn="ctr" marL="0" indent="0" lvl="0">
              <a:lnSpc>
                <a:spcPts val="10056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your business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413380" y="5457846"/>
            <a:ext cx="11461239" cy="1490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70"/>
              </a:lnSpc>
              <a:spcBef>
                <a:spcPct val="0"/>
              </a:spcBef>
            </a:pPr>
            <a:r>
              <a:rPr lang="en-US" sz="4335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learn about business models, distribution methods, and pricing for your business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95787" y="2630714"/>
            <a:ext cx="13760450" cy="2443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91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what is a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business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model?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95787" y="5415115"/>
            <a:ext cx="14896526" cy="2431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10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 business model defines how a business creates, delivers, and captures value to generate revenue.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345869" y="3512723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9" y="0"/>
                </a:lnTo>
                <a:lnTo>
                  <a:pt x="993619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35134" y="1263398"/>
            <a:ext cx="16224166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common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business models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66681" y="4655540"/>
            <a:ext cx="325333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direct &amp; non-direct sales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66681" y="7485450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subscription 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models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934673" y="7442616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usage 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models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934673" y="4655540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renting &amp; 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leasing models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347117" y="4655540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brokerage 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models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347117" y="7442616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advertising 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models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535076" y="4655540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licensing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models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5511188" y="3512723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764708" y="3512723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345869" y="6339800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9" y="0"/>
                </a:lnTo>
                <a:lnTo>
                  <a:pt x="993619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432218" y="6339800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764708" y="6399600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49"/>
                </a:lnTo>
                <a:lnTo>
                  <a:pt x="0" y="840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930026" y="3512723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1535076" y="7442616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marketplace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model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1930026" y="6399600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49"/>
                </a:lnTo>
                <a:lnTo>
                  <a:pt x="0" y="840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4842059" y="4715523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affiliate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model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5095344" y="3512723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9" y="0"/>
                </a:lnTo>
                <a:lnTo>
                  <a:pt x="993619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4842059" y="7442616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freemium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model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5185439" y="6363755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38552" y="1541141"/>
            <a:ext cx="13760450" cy="228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33"/>
              </a:lnSpc>
            </a:pPr>
            <a:r>
              <a:rPr lang="en-US" sz="948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how do you choose a</a:t>
            </a:r>
          </a:p>
          <a:p>
            <a:pPr algn="l" marL="0" indent="0" lvl="0">
              <a:lnSpc>
                <a:spcPts val="8633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business model?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(kiss)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38552" y="4449319"/>
            <a:ext cx="13460838" cy="42217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7"/>
              </a:lnSpc>
            </a:pPr>
            <a:r>
              <a:rPr lang="en-US" sz="4798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KISS (Keep It Simple Startup)</a:t>
            </a:r>
          </a:p>
          <a:p>
            <a:pPr algn="l">
              <a:lnSpc>
                <a:spcPts val="6717"/>
              </a:lnSpc>
            </a:pPr>
          </a:p>
          <a:p>
            <a:pPr algn="l" marL="0" indent="0" lvl="0">
              <a:lnSpc>
                <a:spcPts val="6717"/>
              </a:lnSpc>
              <a:spcBef>
                <a:spcPct val="0"/>
              </a:spcBef>
            </a:pPr>
            <a:r>
              <a:rPr lang="en-US" sz="47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Startups should not have to explain how customers pay them. Make it easy for customers to find and pay for your service. 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1825" y="3954282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pricing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20973" y="4945389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925084" y="4840614"/>
            <a:ext cx="13486371" cy="3703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 goal should not be the </a:t>
            </a:r>
            <a:r>
              <a:rPr lang="en-US" sz="5298" i="true">
                <a:solidFill>
                  <a:srgbClr val="FFFFFF"/>
                </a:solidFill>
                <a:latin typeface="Galano Grotesque Alt Italics"/>
                <a:ea typeface="Galano Grotesque Alt Italics"/>
                <a:cs typeface="Galano Grotesque Alt Italics"/>
                <a:sym typeface="Galano Grotesque Alt Italics"/>
              </a:rPr>
              <a:t>cheapest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solution. The goal is to offer the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best solution and value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to the customer at an acceptable price.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0973" y="3493414"/>
            <a:ext cx="14889659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pricing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too low </a:t>
            </a:r>
            <a:r>
              <a:rPr lang="en-US" b="true" sz="5298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undervalues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the solution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⬇️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20973" y="1510949"/>
            <a:ext cx="13760450" cy="1253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91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under-pricing pitfalls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20973" y="3311188"/>
            <a:ext cx="9785277" cy="5504218"/>
          </a:xfrm>
          <a:custGeom>
            <a:avLst/>
            <a:gdLst/>
            <a:ahLst/>
            <a:cxnLst/>
            <a:rect r="r" b="b" t="t" l="l"/>
            <a:pathLst>
              <a:path h="5504218" w="9785277">
                <a:moveTo>
                  <a:pt x="0" y="0"/>
                </a:moveTo>
                <a:lnTo>
                  <a:pt x="9785277" y="0"/>
                </a:lnTo>
                <a:lnTo>
                  <a:pt x="9785277" y="5504218"/>
                </a:lnTo>
                <a:lnTo>
                  <a:pt x="0" y="55042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098993" y="3692252"/>
            <a:ext cx="4964608" cy="4637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cheap</a:t>
            </a:r>
            <a:r>
              <a:rPr lang="en-US" sz="5298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products mean difficult customers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⬅️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0973" y="1434749"/>
            <a:ext cx="13760450" cy="1253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91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under-pricing pitfalls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6604" y="6968115"/>
            <a:ext cx="3114263" cy="2853443"/>
          </a:xfrm>
          <a:custGeom>
            <a:avLst/>
            <a:gdLst/>
            <a:ahLst/>
            <a:cxnLst/>
            <a:rect r="r" b="b" t="t" l="l"/>
            <a:pathLst>
              <a:path h="2853443" w="3114263">
                <a:moveTo>
                  <a:pt x="0" y="0"/>
                </a:moveTo>
                <a:lnTo>
                  <a:pt x="3114263" y="0"/>
                </a:lnTo>
                <a:lnTo>
                  <a:pt x="3114263" y="2853443"/>
                </a:lnTo>
                <a:lnTo>
                  <a:pt x="0" y="285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77617" y="2740348"/>
            <a:ext cx="13760450" cy="162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what is </a:t>
            </a:r>
            <a:r>
              <a:rPr lang="en-US" b="true" sz="9486" i="true">
                <a:solidFill>
                  <a:srgbClr val="7ED957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your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value?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84220" y="1691301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78148" y="4752774"/>
            <a:ext cx="15023861" cy="3115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39"/>
              </a:lnSpc>
            </a:pPr>
            <a:r>
              <a:rPr lang="en-US" sz="6809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Is your startup offering a:</a:t>
            </a:r>
          </a:p>
          <a:p>
            <a:pPr algn="l" marL="0" indent="0" lvl="0">
              <a:lnSpc>
                <a:spcPts val="8239"/>
              </a:lnSpc>
            </a:pPr>
            <a:r>
              <a:rPr lang="en-US" b="true" sz="6809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premium</a:t>
            </a:r>
            <a:r>
              <a:rPr lang="en-US" sz="6809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,</a:t>
            </a:r>
            <a:r>
              <a:rPr lang="en-US" b="true" sz="680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  <a:r>
              <a:rPr lang="en-US" b="true" sz="6809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standard</a:t>
            </a:r>
            <a:r>
              <a:rPr lang="en-US" b="true" sz="680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  <a:r>
              <a:rPr lang="en-US" sz="6809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or </a:t>
            </a:r>
            <a:r>
              <a:rPr lang="en-US" b="true" sz="6809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cheaper</a:t>
            </a:r>
            <a:r>
              <a:rPr lang="en-US" b="true" sz="680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  <a:r>
              <a:rPr lang="en-US" sz="6809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product / service?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6604" y="6968115"/>
            <a:ext cx="3114263" cy="2853443"/>
          </a:xfrm>
          <a:custGeom>
            <a:avLst/>
            <a:gdLst/>
            <a:ahLst/>
            <a:cxnLst/>
            <a:rect r="r" b="b" t="t" l="l"/>
            <a:pathLst>
              <a:path h="2853443" w="3114263">
                <a:moveTo>
                  <a:pt x="0" y="0"/>
                </a:moveTo>
                <a:lnTo>
                  <a:pt x="3114263" y="0"/>
                </a:lnTo>
                <a:lnTo>
                  <a:pt x="3114263" y="2853443"/>
                </a:lnTo>
                <a:lnTo>
                  <a:pt x="0" y="285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77617" y="2740348"/>
            <a:ext cx="14854868" cy="3311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how </a:t>
            </a:r>
            <a:r>
              <a:rPr lang="en-US" b="true" sz="9486" i="true">
                <a:solidFill>
                  <a:srgbClr val="7ED957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life changing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is your offering to customers?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84220" y="1691301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84220" y="6642758"/>
            <a:ext cx="15023861" cy="1055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28"/>
              </a:lnSpc>
            </a:pPr>
            <a:r>
              <a:rPr lang="en-US" sz="6809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1  2  3  4  5  6</a:t>
            </a:r>
          </a:p>
          <a:p>
            <a:pPr algn="l" marL="0" indent="0" lvl="0">
              <a:lnSpc>
                <a:spcPts val="2348"/>
              </a:lnSpc>
            </a:pPr>
            <a:r>
              <a:rPr lang="en-US" b="true" sz="2609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least                                                 most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36687">
            <a:off x="11016034" y="8957061"/>
            <a:ext cx="479722" cy="602477"/>
          </a:xfrm>
          <a:custGeom>
            <a:avLst/>
            <a:gdLst/>
            <a:ahLst/>
            <a:cxnLst/>
            <a:rect r="r" b="b" t="t" l="l"/>
            <a:pathLst>
              <a:path h="602477" w="479722">
                <a:moveTo>
                  <a:pt x="0" y="0"/>
                </a:moveTo>
                <a:lnTo>
                  <a:pt x="479723" y="0"/>
                </a:lnTo>
                <a:lnTo>
                  <a:pt x="479723" y="602478"/>
                </a:lnTo>
                <a:lnTo>
                  <a:pt x="0" y="602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879503" y="2101918"/>
            <a:ext cx="10528995" cy="1253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391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finding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your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price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665122" y="3686957"/>
            <a:ext cx="13486371" cy="3422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Start with the costs to make the product </a:t>
            </a:r>
          </a:p>
          <a:p>
            <a:pPr algn="l">
              <a:lnSpc>
                <a:spcPts val="5457"/>
              </a:lnSpc>
            </a:pPr>
            <a:r>
              <a:rPr lang="en-US" sz="38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(or the costs to have it made)</a:t>
            </a:r>
          </a:p>
          <a:p>
            <a:pPr algn="l">
              <a:lnSpc>
                <a:spcPts val="2097"/>
              </a:lnSpc>
            </a:pP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Include your time!</a:t>
            </a:r>
          </a:p>
          <a:p>
            <a:pPr algn="l" marL="0" indent="0" lvl="0">
              <a:lnSpc>
                <a:spcPts val="4897"/>
              </a:lnSpc>
              <a:spcBef>
                <a:spcPct val="0"/>
              </a:spcBef>
            </a:pPr>
            <a:r>
              <a:rPr lang="en-US" sz="3498" strike="noStrike" u="none">
                <a:solidFill>
                  <a:srgbClr val="7ED957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Remember Your Freedom #?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793712" y="8954765"/>
            <a:ext cx="5465588" cy="54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75"/>
              </a:lnSpc>
              <a:spcBef>
                <a:spcPct val="0"/>
              </a:spcBef>
            </a:pPr>
            <a:r>
              <a:rPr lang="en-US" sz="3268">
                <a:solidFill>
                  <a:srgbClr val="7ED957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Salary / 2000 = Hourly Rate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93371" y="2473844"/>
            <a:ext cx="11301259" cy="4548757"/>
          </a:xfrm>
          <a:custGeom>
            <a:avLst/>
            <a:gdLst/>
            <a:ahLst/>
            <a:cxnLst/>
            <a:rect r="r" b="b" t="t" l="l"/>
            <a:pathLst>
              <a:path h="4548757" w="11301259">
                <a:moveTo>
                  <a:pt x="0" y="0"/>
                </a:moveTo>
                <a:lnTo>
                  <a:pt x="11301258" y="0"/>
                </a:lnTo>
                <a:lnTo>
                  <a:pt x="11301258" y="4548757"/>
                </a:lnTo>
                <a:lnTo>
                  <a:pt x="0" y="45487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417611" y="2096826"/>
            <a:ext cx="754037" cy="75403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90"/>
                </a:lnSpc>
              </a:pPr>
              <a:r>
                <a:rPr lang="en-US" b="true" sz="1509">
                  <a:solidFill>
                    <a:srgbClr val="FFFFFF"/>
                  </a:solidFill>
                  <a:latin typeface="Galano Grotesque Alt Bold"/>
                  <a:ea typeface="Galano Grotesque Alt Bold"/>
                  <a:cs typeface="Galano Grotesque Alt Bold"/>
                  <a:sym typeface="Galano Grotesque Alt Bold"/>
                </a:rPr>
                <a:t>page 88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870356" y="1194472"/>
            <a:ext cx="9373542" cy="980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48"/>
              </a:lnSpc>
              <a:spcBef>
                <a:spcPct val="0"/>
              </a:spcBef>
            </a:pPr>
            <a:r>
              <a:rPr lang="en-US" b="true" sz="574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the </a:t>
            </a:r>
            <a:r>
              <a:rPr lang="en-US" b="true" sz="5749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artisan’s bread</a:t>
            </a:r>
            <a:r>
              <a:rPr lang="en-US" b="true" sz="574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bakery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870356" y="360367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example: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400814" y="7254855"/>
            <a:ext cx="13486371" cy="252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sz="27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 total high-level estimate to produce a batch of bread is: $9.55</a:t>
            </a:r>
          </a:p>
          <a:p>
            <a:pPr algn="ctr" marL="0" indent="0" lvl="0">
              <a:lnSpc>
                <a:spcPts val="2237"/>
              </a:lnSpc>
              <a:spcBef>
                <a:spcPct val="0"/>
              </a:spcBef>
            </a:pPr>
          </a:p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sz="27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 Founder’s freedom number is $55,000 per year.</a:t>
            </a:r>
          </a:p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sz="27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$55,000 / 2,000 hours == </a:t>
            </a:r>
            <a:r>
              <a:rPr lang="en-US" b="true" sz="2798" strike="noStrike" u="non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$27.50</a:t>
            </a:r>
            <a:r>
              <a:rPr lang="en-US" sz="27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per hour</a:t>
            </a:r>
          </a:p>
          <a:p>
            <a:pPr algn="ctr" marL="0" indent="0" lvl="0">
              <a:lnSpc>
                <a:spcPts val="2237"/>
              </a:lnSpc>
              <a:spcBef>
                <a:spcPct val="0"/>
              </a:spcBef>
            </a:pPr>
          </a:p>
          <a:p>
            <a:pPr algn="ctr" marL="0" indent="0" lvl="0">
              <a:lnSpc>
                <a:spcPts val="3917"/>
              </a:lnSpc>
              <a:spcBef>
                <a:spcPct val="0"/>
              </a:spcBef>
            </a:pPr>
            <a:r>
              <a:rPr lang="en-US" sz="27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It takes 3 hours to bake a large batch: </a:t>
            </a:r>
            <a:r>
              <a:rPr lang="en-US" b="true" sz="2798" strike="noStrike" u="non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$82.50</a:t>
            </a:r>
            <a:r>
              <a:rPr lang="en-US" sz="27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per batch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8889" y="-103239"/>
            <a:ext cx="18445778" cy="12297186"/>
          </a:xfrm>
          <a:custGeom>
            <a:avLst/>
            <a:gdLst/>
            <a:ahLst/>
            <a:cxnLst/>
            <a:rect r="r" b="b" t="t" l="l"/>
            <a:pathLst>
              <a:path h="12297186" w="18445778">
                <a:moveTo>
                  <a:pt x="0" y="0"/>
                </a:moveTo>
                <a:lnTo>
                  <a:pt x="18445778" y="0"/>
                </a:lnTo>
                <a:lnTo>
                  <a:pt x="18445778" y="12297186"/>
                </a:lnTo>
                <a:lnTo>
                  <a:pt x="0" y="12297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9716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4285" t="-51587" r="0" b="-51587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411495" y="-248879"/>
            <a:ext cx="18778384" cy="10784758"/>
            <a:chOff x="0" y="0"/>
            <a:chExt cx="4945747" cy="28404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45747" cy="2840430"/>
            </a:xfrm>
            <a:custGeom>
              <a:avLst/>
              <a:gdLst/>
              <a:ahLst/>
              <a:cxnLst/>
              <a:rect r="r" b="b" t="t" l="l"/>
              <a:pathLst>
                <a:path h="2840430" w="4945747">
                  <a:moveTo>
                    <a:pt x="21026" y="0"/>
                  </a:moveTo>
                  <a:lnTo>
                    <a:pt x="4924721" y="0"/>
                  </a:lnTo>
                  <a:cubicBezTo>
                    <a:pt x="4930298" y="0"/>
                    <a:pt x="4935646" y="2215"/>
                    <a:pt x="4939589" y="6158"/>
                  </a:cubicBezTo>
                  <a:cubicBezTo>
                    <a:pt x="4943532" y="10102"/>
                    <a:pt x="4945747" y="15450"/>
                    <a:pt x="4945747" y="21026"/>
                  </a:cubicBezTo>
                  <a:lnTo>
                    <a:pt x="4945747" y="2819404"/>
                  </a:lnTo>
                  <a:cubicBezTo>
                    <a:pt x="4945747" y="2824980"/>
                    <a:pt x="4943532" y="2830329"/>
                    <a:pt x="4939589" y="2834272"/>
                  </a:cubicBezTo>
                  <a:cubicBezTo>
                    <a:pt x="4935646" y="2838215"/>
                    <a:pt x="4930298" y="2840430"/>
                    <a:pt x="4924721" y="2840430"/>
                  </a:cubicBezTo>
                  <a:lnTo>
                    <a:pt x="21026" y="2840430"/>
                  </a:lnTo>
                  <a:cubicBezTo>
                    <a:pt x="15450" y="2840430"/>
                    <a:pt x="10102" y="2838215"/>
                    <a:pt x="6158" y="2834272"/>
                  </a:cubicBezTo>
                  <a:cubicBezTo>
                    <a:pt x="2215" y="2830329"/>
                    <a:pt x="0" y="2824980"/>
                    <a:pt x="0" y="2819404"/>
                  </a:cubicBezTo>
                  <a:lnTo>
                    <a:pt x="0" y="21026"/>
                  </a:lnTo>
                  <a:cubicBezTo>
                    <a:pt x="0" y="15450"/>
                    <a:pt x="2215" y="10102"/>
                    <a:pt x="6158" y="6158"/>
                  </a:cubicBezTo>
                  <a:cubicBezTo>
                    <a:pt x="10102" y="2215"/>
                    <a:pt x="15450" y="0"/>
                    <a:pt x="21026" y="0"/>
                  </a:cubicBezTo>
                  <a:close/>
                </a:path>
              </a:pathLst>
            </a:custGeom>
            <a:solidFill>
              <a:srgbClr val="03265B">
                <a:alpha val="80784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4945747" cy="29166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1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097472" y="1405774"/>
            <a:ext cx="13760450" cy="1321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56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speaker session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70356" y="2399100"/>
            <a:ext cx="7576045" cy="6051366"/>
          </a:xfrm>
          <a:custGeom>
            <a:avLst/>
            <a:gdLst/>
            <a:ahLst/>
            <a:cxnLst/>
            <a:rect r="r" b="b" t="t" l="l"/>
            <a:pathLst>
              <a:path h="6051366" w="7576045">
                <a:moveTo>
                  <a:pt x="0" y="0"/>
                </a:moveTo>
                <a:lnTo>
                  <a:pt x="7576045" y="0"/>
                </a:lnTo>
                <a:lnTo>
                  <a:pt x="7576045" y="6051366"/>
                </a:lnTo>
                <a:lnTo>
                  <a:pt x="0" y="6051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3337" y="8127244"/>
            <a:ext cx="754037" cy="75403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90"/>
                </a:lnSpc>
              </a:pPr>
              <a:r>
                <a:rPr lang="en-US" b="true" sz="1509">
                  <a:solidFill>
                    <a:srgbClr val="FFFFFF"/>
                  </a:solidFill>
                  <a:latin typeface="Galano Grotesque Alt Bold"/>
                  <a:ea typeface="Galano Grotesque Alt Bold"/>
                  <a:cs typeface="Galano Grotesque Alt Bold"/>
                  <a:sym typeface="Galano Grotesque Alt Bold"/>
                </a:rPr>
                <a:t>page 88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870356" y="1194472"/>
            <a:ext cx="8779393" cy="980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48"/>
              </a:lnSpc>
              <a:spcBef>
                <a:spcPct val="0"/>
              </a:spcBef>
            </a:pPr>
            <a:r>
              <a:rPr lang="en-US" b="true" sz="574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the </a:t>
            </a:r>
            <a:r>
              <a:rPr lang="en-US" b="true" sz="5749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artisan bread</a:t>
            </a:r>
            <a:r>
              <a:rPr lang="en-US" b="true" sz="574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bakery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870356" y="360367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example: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303237" y="2332425"/>
            <a:ext cx="6332599" cy="395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7"/>
              </a:lnSpc>
            </a:pPr>
            <a:r>
              <a:rPr lang="en-US" sz="2798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Factoring in Labor:</a:t>
            </a:r>
          </a:p>
          <a:p>
            <a:pPr algn="l">
              <a:lnSpc>
                <a:spcPts val="3917"/>
              </a:lnSpc>
            </a:pPr>
            <a:r>
              <a:rPr lang="en-US" sz="27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 recipe results in 20 loaves of bread per batch.</a:t>
            </a:r>
          </a:p>
          <a:p>
            <a:pPr algn="l">
              <a:lnSpc>
                <a:spcPts val="3917"/>
              </a:lnSpc>
            </a:pPr>
          </a:p>
          <a:p>
            <a:pPr algn="l">
              <a:lnSpc>
                <a:spcPts val="3917"/>
              </a:lnSpc>
            </a:pPr>
            <a:r>
              <a:rPr lang="en-US" sz="2798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119.67 / 20 == </a:t>
            </a:r>
            <a:r>
              <a:rPr lang="en-US" sz="2798" b="true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$5.98</a:t>
            </a:r>
            <a:r>
              <a:rPr lang="en-US" sz="2798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per loaf</a:t>
            </a:r>
          </a:p>
          <a:p>
            <a:pPr algn="l">
              <a:lnSpc>
                <a:spcPts val="3917"/>
              </a:lnSpc>
            </a:pPr>
          </a:p>
          <a:p>
            <a:pPr algn="l" marL="0" indent="0" lvl="0">
              <a:lnSpc>
                <a:spcPts val="3917"/>
              </a:lnSpc>
              <a:spcBef>
                <a:spcPct val="0"/>
              </a:spcBef>
            </a:pPr>
            <a:r>
              <a:rPr lang="en-US" sz="2798">
                <a:solidFill>
                  <a:srgbClr val="7ED957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This is the </a:t>
            </a:r>
            <a:r>
              <a:rPr lang="en-US" sz="2798" u="sng">
                <a:solidFill>
                  <a:srgbClr val="7ED957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minimum price</a:t>
            </a:r>
            <a:r>
              <a:rPr lang="en-US" sz="2798">
                <a:solidFill>
                  <a:srgbClr val="7ED957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that can be charged with a 30% margin.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303237" y="6868822"/>
            <a:ext cx="6956063" cy="1635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5"/>
              </a:lnSpc>
              <a:spcBef>
                <a:spcPct val="0"/>
              </a:spcBef>
            </a:pPr>
            <a:r>
              <a:rPr lang="en-US" b="true" sz="308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Factoring in Labor greatly increases the overall costs. Founders often ignore or forget to add in their time.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665969" y="9191625"/>
            <a:ext cx="6956063" cy="531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5"/>
              </a:lnSpc>
              <a:spcBef>
                <a:spcPct val="0"/>
              </a:spcBef>
            </a:pPr>
            <a:r>
              <a:rPr lang="en-US" b="true" sz="3089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What would you charge?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64205" y="2691094"/>
            <a:ext cx="7195876" cy="5783918"/>
          </a:xfrm>
          <a:custGeom>
            <a:avLst/>
            <a:gdLst/>
            <a:ahLst/>
            <a:cxnLst/>
            <a:rect r="r" b="b" t="t" l="l"/>
            <a:pathLst>
              <a:path h="5783918" w="7195876">
                <a:moveTo>
                  <a:pt x="0" y="0"/>
                </a:moveTo>
                <a:lnTo>
                  <a:pt x="7195876" y="0"/>
                </a:lnTo>
                <a:lnTo>
                  <a:pt x="7195876" y="5783918"/>
                </a:lnTo>
                <a:lnTo>
                  <a:pt x="0" y="5783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85" r="0" b="-108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61024" y="1159167"/>
            <a:ext cx="16198115" cy="977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48"/>
              </a:lnSpc>
              <a:spcBef>
                <a:spcPct val="0"/>
              </a:spcBef>
            </a:pPr>
            <a:r>
              <a:rPr lang="en-US" b="true" sz="574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Fill out your </a:t>
            </a:r>
            <a:r>
              <a:rPr lang="en-US" b="true" sz="5749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cost estimates </a:t>
            </a:r>
            <a:r>
              <a:rPr lang="en-US" b="true" sz="574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in your workbook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854372" y="3705901"/>
            <a:ext cx="6956063" cy="2770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20"/>
              </a:lnSpc>
              <a:spcBef>
                <a:spcPct val="0"/>
              </a:spcBef>
            </a:pPr>
            <a:r>
              <a:rPr lang="en-US" sz="5300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keep it high-level and remember to add 30% on the end.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1825" y="1073195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finding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your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pricing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01825" y="3032746"/>
            <a:ext cx="11502872" cy="3155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26"/>
              </a:lnSpc>
              <a:spcBef>
                <a:spcPct val="0"/>
              </a:spcBef>
            </a:pPr>
            <a:r>
              <a:rPr lang="en-US" sz="451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Research what current market rates are in your industry. Talk to potential customers about what prices they pay for similar solutions.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01825" y="6673466"/>
            <a:ext cx="11502872" cy="2359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26"/>
              </a:lnSpc>
              <a:spcBef>
                <a:spcPct val="0"/>
              </a:spcBef>
            </a:pPr>
            <a:r>
              <a:rPr lang="en-US" sz="451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Remember, if you are selling a product, it will be hard to compete with large retailer’s prices. 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345869" y="3512723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9" y="0"/>
                </a:lnTo>
                <a:lnTo>
                  <a:pt x="993619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35134" y="1263398"/>
            <a:ext cx="16224166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pricing 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strategies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12822" y="4655540"/>
            <a:ext cx="325333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cost-plus pricing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670325" y="7485450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customer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specific pricing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432218" y="7485450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dynamic 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pricing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934673" y="4655540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value based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pricing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347117" y="4655540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market-entry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pricing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256192" y="7485450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pay-what-you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want pricing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535076" y="4655540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competitive 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pricing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5511188" y="3512723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764708" y="3512723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345869" y="6339800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9" y="0"/>
                </a:lnTo>
                <a:lnTo>
                  <a:pt x="993619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432218" y="6339800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764708" y="6399600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49"/>
                </a:lnTo>
                <a:lnTo>
                  <a:pt x="0" y="840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930026" y="3512723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1535076" y="7485450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wholesale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pricing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1930026" y="6399600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49"/>
                </a:lnTo>
                <a:lnTo>
                  <a:pt x="0" y="840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4842059" y="6070495"/>
            <a:ext cx="4834481" cy="1089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8"/>
              </a:lnSpc>
            </a:pPr>
            <a:r>
              <a:rPr lang="en-US" sz="315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subscription</a:t>
            </a:r>
          </a:p>
          <a:p>
            <a:pPr algn="l" marL="0" indent="0" lvl="0">
              <a:lnSpc>
                <a:spcPts val="4418"/>
              </a:lnSpc>
              <a:spcBef>
                <a:spcPct val="0"/>
              </a:spcBef>
            </a:pPr>
            <a:r>
              <a:rPr lang="en-US" b="true" sz="31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pricing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5110628" y="4903781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49"/>
                </a:lnTo>
                <a:lnTo>
                  <a:pt x="0" y="840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949976" y="3957822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173380" y="3862572"/>
            <a:ext cx="14595002" cy="5101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94"/>
              </a:lnSpc>
              <a:spcBef>
                <a:spcPct val="0"/>
              </a:spcBef>
            </a:pP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Groupon started with the market-entry pricing model and offered a huge discount to new customers. Ultimately, this attracted customers that expected big discounts every time, which eroded the value that Groupon’s service provided.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49976" y="2247682"/>
            <a:ext cx="13760450" cy="1253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91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Groupon’s Pricing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70150" y="1227211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case study: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37484" y="1219200"/>
            <a:ext cx="13760450" cy="2443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91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Common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pricing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strategies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37484" y="4156332"/>
            <a:ext cx="14595002" cy="1686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4"/>
              </a:lnSpc>
            </a:pPr>
            <a:r>
              <a:rPr lang="en-US" sz="4853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Cost-Plus Pricing</a:t>
            </a:r>
          </a:p>
          <a:p>
            <a:pPr algn="l" marL="0" indent="0" lvl="0">
              <a:lnSpc>
                <a:spcPts val="6794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2237484" y="5471004"/>
            <a:ext cx="14595002" cy="5957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4"/>
              </a:lnSpc>
            </a:pP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In this strategy, a business adds a fixed percentage or dollar amount to the</a:t>
            </a:r>
          </a:p>
          <a:p>
            <a:pPr algn="l">
              <a:lnSpc>
                <a:spcPts val="6794"/>
              </a:lnSpc>
            </a:pP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total cost of producing a product or service—depending on desired margin.</a:t>
            </a:r>
          </a:p>
          <a:p>
            <a:pPr algn="l" marL="0" indent="0" lvl="0">
              <a:lnSpc>
                <a:spcPts val="6794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6794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679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37484" y="1219200"/>
            <a:ext cx="13760450" cy="2443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91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Common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pricing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strategies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37484" y="4156332"/>
            <a:ext cx="14595002" cy="829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94"/>
              </a:lnSpc>
              <a:spcBef>
                <a:spcPct val="0"/>
              </a:spcBef>
            </a:pPr>
            <a:r>
              <a:rPr lang="en-US" b="true" sz="485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Value-Based | Premium Pricing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37484" y="5471004"/>
            <a:ext cx="14595002" cy="3400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4"/>
              </a:lnSpc>
            </a:pP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In this pricing strategy, the price is set based on the customers’ perceived value</a:t>
            </a:r>
          </a:p>
          <a:p>
            <a:pPr algn="l">
              <a:lnSpc>
                <a:spcPts val="6794"/>
              </a:lnSpc>
            </a:pP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instead of production costs. Ex. </a:t>
            </a:r>
            <a:r>
              <a:rPr lang="en-US" sz="4853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Apple </a:t>
            </a:r>
          </a:p>
          <a:p>
            <a:pPr algn="l" marL="0" indent="0" lvl="0">
              <a:lnSpc>
                <a:spcPts val="679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37484" y="1219200"/>
            <a:ext cx="13760450" cy="2443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91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Common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pricing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strategies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37484" y="3894495"/>
            <a:ext cx="14595002" cy="829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94"/>
              </a:lnSpc>
              <a:spcBef>
                <a:spcPct val="0"/>
              </a:spcBef>
            </a:pPr>
            <a:r>
              <a:rPr lang="en-US" b="true" sz="485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competitive pricing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37484" y="5171517"/>
            <a:ext cx="14595002" cy="5115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4"/>
              </a:lnSpc>
            </a:pP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This model focuses on setting a price based on one or multiple competitors in the</a:t>
            </a:r>
          </a:p>
          <a:p>
            <a:pPr algn="l">
              <a:lnSpc>
                <a:spcPts val="6794"/>
              </a:lnSpc>
            </a:pP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space. Typically, a Startup chooses to slightly undercut the competition to pull</a:t>
            </a:r>
          </a:p>
          <a:p>
            <a:pPr algn="l">
              <a:lnSpc>
                <a:spcPts val="6794"/>
              </a:lnSpc>
            </a:pP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customers to the n</a:t>
            </a: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e</a:t>
            </a: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w</a:t>
            </a: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</a:t>
            </a: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offering.</a:t>
            </a:r>
          </a:p>
          <a:p>
            <a:pPr algn="l" marL="0" indent="0" lvl="0">
              <a:lnSpc>
                <a:spcPts val="679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37484" y="1219200"/>
            <a:ext cx="13760450" cy="2443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91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Common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pricing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strategies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37484" y="3894495"/>
            <a:ext cx="14595002" cy="829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94"/>
              </a:lnSpc>
              <a:spcBef>
                <a:spcPct val="0"/>
              </a:spcBef>
            </a:pPr>
            <a:r>
              <a:rPr lang="en-US" b="true" sz="485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subscription pricing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37484" y="5171517"/>
            <a:ext cx="14595002" cy="4258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4"/>
              </a:lnSpc>
            </a:pP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In this model, the business charges a monthly fee in exchange for access to the</a:t>
            </a:r>
          </a:p>
          <a:p>
            <a:pPr algn="l">
              <a:lnSpc>
                <a:spcPts val="6794"/>
              </a:lnSpc>
            </a:pP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solution or the delivery of products on a recurring basis. </a:t>
            </a:r>
            <a:r>
              <a:rPr lang="en-US" sz="4853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Recurring revenue is king.</a:t>
            </a:r>
          </a:p>
          <a:p>
            <a:pPr algn="l" marL="0" indent="0" lvl="0">
              <a:lnSpc>
                <a:spcPts val="679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740826" y="5391845"/>
            <a:ext cx="12806348" cy="4478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19360" indent="-459680" lvl="1">
              <a:lnSpc>
                <a:spcPts val="5961"/>
              </a:lnSpc>
              <a:buFont typeface="Arial"/>
              <a:buChar char="•"/>
            </a:pPr>
            <a:r>
              <a:rPr lang="en-US" sz="425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Make it easy to sign up and cancel the subscriptions</a:t>
            </a:r>
          </a:p>
          <a:p>
            <a:pPr algn="l" marL="919360" indent="-459680" lvl="1">
              <a:lnSpc>
                <a:spcPts val="5961"/>
              </a:lnSpc>
              <a:buFont typeface="Arial"/>
              <a:buChar char="•"/>
            </a:pPr>
            <a:r>
              <a:rPr lang="en-US" sz="425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</a:t>
            </a:r>
            <a:r>
              <a:rPr lang="en-US" sz="425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end reminders before each renewal</a:t>
            </a:r>
          </a:p>
          <a:p>
            <a:pPr algn="l" marL="919360" indent="-459680" lvl="1">
              <a:lnSpc>
                <a:spcPts val="5961"/>
              </a:lnSpc>
              <a:spcBef>
                <a:spcPct val="0"/>
              </a:spcBef>
              <a:buFont typeface="Arial"/>
              <a:buChar char="•"/>
            </a:pPr>
            <a:r>
              <a:rPr lang="en-US" sz="425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Check-in with customers to learn if they are enjoying their experiences with the service.</a:t>
            </a:r>
          </a:p>
          <a:p>
            <a:pPr algn="l" marL="0" indent="0" lvl="0">
              <a:lnSpc>
                <a:spcPts val="5961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949976" y="2473709"/>
            <a:ext cx="14620773" cy="2443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91"/>
              </a:lnSpc>
            </a:pPr>
            <a:r>
              <a:rPr lang="en-US" sz="948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 Positive Subscription</a:t>
            </a:r>
          </a:p>
          <a:p>
            <a:pPr algn="l" marL="0" indent="0" lvl="0">
              <a:lnSpc>
                <a:spcPts val="9391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Experience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70150" y="1227211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case study: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59419" y="1334525"/>
            <a:ext cx="4129148" cy="833337"/>
          </a:xfrm>
          <a:custGeom>
            <a:avLst/>
            <a:gdLst/>
            <a:ahLst/>
            <a:cxnLst/>
            <a:rect r="r" b="b" t="t" l="l"/>
            <a:pathLst>
              <a:path h="833337" w="4129148">
                <a:moveTo>
                  <a:pt x="0" y="0"/>
                </a:moveTo>
                <a:lnTo>
                  <a:pt x="4129148" y="0"/>
                </a:lnTo>
                <a:lnTo>
                  <a:pt x="4129148" y="833337"/>
                </a:lnTo>
                <a:lnTo>
                  <a:pt x="0" y="833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59419" y="2981508"/>
            <a:ext cx="4216509" cy="5929249"/>
          </a:xfrm>
          <a:custGeom>
            <a:avLst/>
            <a:gdLst/>
            <a:ahLst/>
            <a:cxnLst/>
            <a:rect r="r" b="b" t="t" l="l"/>
            <a:pathLst>
              <a:path h="5929249" w="4216509">
                <a:moveTo>
                  <a:pt x="0" y="0"/>
                </a:moveTo>
                <a:lnTo>
                  <a:pt x="4216508" y="0"/>
                </a:lnTo>
                <a:lnTo>
                  <a:pt x="4216508" y="5929250"/>
                </a:lnTo>
                <a:lnTo>
                  <a:pt x="0" y="59292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3773" t="0" r="-58737" b="-989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82949" y="847725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community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852247" y="3102528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995321" y="2876733"/>
            <a:ext cx="10535594" cy="1838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Stay updated with your 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cohort &amp; facilitator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995321" y="5038725"/>
            <a:ext cx="9217820" cy="1838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Learn, connect, and engage with members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852247" y="5143500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995321" y="7005247"/>
            <a:ext cx="13502980" cy="9043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Access resources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6852247" y="7138321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49"/>
                </a:lnTo>
                <a:lnTo>
                  <a:pt x="0" y="7429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595197" y="8322510"/>
            <a:ext cx="8838013" cy="588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54"/>
              </a:lnSpc>
              <a:spcBef>
                <a:spcPct val="0"/>
              </a:spcBef>
            </a:pPr>
            <a:r>
              <a:rPr lang="en-US" b="true" sz="3467" i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*scan QR codes in book for access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33614" y="2623331"/>
            <a:ext cx="14620773" cy="2443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91"/>
              </a:lnSpc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psychological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impacts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on pricing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33614" y="5358543"/>
            <a:ext cx="14595002" cy="5972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4"/>
              </a:lnSpc>
            </a:pP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Customer purchasing is influenced by consumers’ own psychology and how a Startup</a:t>
            </a:r>
          </a:p>
          <a:p>
            <a:pPr algn="l">
              <a:lnSpc>
                <a:spcPts val="6794"/>
              </a:lnSpc>
            </a:pP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presents their pricing to its </a:t>
            </a:r>
            <a:r>
              <a:rPr lang="en-US" sz="485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customers.</a:t>
            </a:r>
          </a:p>
          <a:p>
            <a:pPr algn="l">
              <a:lnSpc>
                <a:spcPts val="6794"/>
              </a:lnSpc>
            </a:pPr>
          </a:p>
          <a:p>
            <a:pPr algn="l">
              <a:lnSpc>
                <a:spcPts val="6794"/>
              </a:lnSpc>
            </a:pPr>
          </a:p>
          <a:p>
            <a:pPr algn="l" marL="0" indent="0" lvl="0">
              <a:lnSpc>
                <a:spcPts val="6794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679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11713" y="1219200"/>
            <a:ext cx="14620773" cy="1253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91"/>
              </a:lnSpc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example: </a:t>
            </a:r>
            <a:r>
              <a:rPr lang="en-US" b="true" sz="9486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beer study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11713" y="2789607"/>
            <a:ext cx="14595002" cy="829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94"/>
              </a:lnSpc>
              <a:spcBef>
                <a:spcPct val="0"/>
              </a:spcBef>
            </a:pPr>
            <a:r>
              <a:rPr lang="en-US" b="true" sz="485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Low Price vs. Mid Price vs. Expensive Price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47779" y="4029075"/>
            <a:ext cx="15358936" cy="5229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19360" indent="-459680" lvl="1">
              <a:lnSpc>
                <a:spcPts val="5961"/>
              </a:lnSpc>
              <a:buFont typeface="Arial"/>
              <a:buChar char="•"/>
            </a:pPr>
            <a:r>
              <a:rPr lang="en-US" sz="425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This experiment exemplifies the compromise effect (a.k.a. the sandwich effect), where consumers gravitate toward a middle option to avoid extremes. </a:t>
            </a:r>
          </a:p>
          <a:p>
            <a:pPr algn="l" marL="919360" indent="-459680" lvl="1">
              <a:lnSpc>
                <a:spcPts val="5961"/>
              </a:lnSpc>
              <a:spcBef>
                <a:spcPct val="0"/>
              </a:spcBef>
              <a:buFont typeface="Arial"/>
              <a:buChar char="•"/>
            </a:pPr>
            <a:r>
              <a:rPr lang="en-US" sz="425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It also aligns with anchoring, as the presence of higher-priced options can make mid-priced ones feel like a better deal.</a:t>
            </a:r>
          </a:p>
          <a:p>
            <a:pPr algn="l" marL="919360" indent="-459680" lvl="1">
              <a:lnSpc>
                <a:spcPts val="5961"/>
              </a:lnSpc>
              <a:spcBef>
                <a:spcPct val="0"/>
              </a:spcBef>
              <a:buFont typeface="Arial"/>
              <a:buChar char="•"/>
            </a:pPr>
            <a:r>
              <a:rPr lang="en-US" sz="425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Most people avoided the cheapest beer.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06390" y="4973911"/>
            <a:ext cx="3478739" cy="169589"/>
          </a:xfrm>
          <a:custGeom>
            <a:avLst/>
            <a:gdLst/>
            <a:ahLst/>
            <a:cxnLst/>
            <a:rect r="r" b="b" t="t" l="l"/>
            <a:pathLst>
              <a:path h="169589" w="3478739">
                <a:moveTo>
                  <a:pt x="0" y="0"/>
                </a:moveTo>
                <a:lnTo>
                  <a:pt x="3478739" y="0"/>
                </a:lnTo>
                <a:lnTo>
                  <a:pt x="3478739" y="169589"/>
                </a:lnTo>
                <a:lnTo>
                  <a:pt x="0" y="169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655006">
            <a:off x="12937606" y="7328495"/>
            <a:ext cx="3141081" cy="3267705"/>
          </a:xfrm>
          <a:custGeom>
            <a:avLst/>
            <a:gdLst/>
            <a:ahLst/>
            <a:cxnLst/>
            <a:rect r="r" b="b" t="t" l="l"/>
            <a:pathLst>
              <a:path h="3267705" w="3141081">
                <a:moveTo>
                  <a:pt x="3141082" y="0"/>
                </a:moveTo>
                <a:lnTo>
                  <a:pt x="0" y="0"/>
                </a:lnTo>
                <a:lnTo>
                  <a:pt x="0" y="3267705"/>
                </a:lnTo>
                <a:lnTo>
                  <a:pt x="3141082" y="3267705"/>
                </a:lnTo>
                <a:lnTo>
                  <a:pt x="314108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379061" y="3432744"/>
            <a:ext cx="9963575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let’s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pitch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401105" y="5761402"/>
            <a:ext cx="14431381" cy="183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Pitch your business idea to the cohort 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in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2 minutes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or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ess.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379061" y="2593300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share: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51179" y="326783"/>
            <a:ext cx="1173417" cy="701917"/>
          </a:xfrm>
          <a:custGeom>
            <a:avLst/>
            <a:gdLst/>
            <a:ahLst/>
            <a:cxnLst/>
            <a:rect r="r" b="b" t="t" l="l"/>
            <a:pathLst>
              <a:path h="701917" w="1173417">
                <a:moveTo>
                  <a:pt x="0" y="0"/>
                </a:moveTo>
                <a:lnTo>
                  <a:pt x="1173417" y="0"/>
                </a:lnTo>
                <a:lnTo>
                  <a:pt x="1173417" y="701917"/>
                </a:lnTo>
                <a:lnTo>
                  <a:pt x="0" y="701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96811" y="1478466"/>
            <a:ext cx="18881623" cy="2378177"/>
            <a:chOff x="0" y="0"/>
            <a:chExt cx="4972938" cy="62635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72938" cy="626351"/>
            </a:xfrm>
            <a:custGeom>
              <a:avLst/>
              <a:gdLst/>
              <a:ahLst/>
              <a:cxnLst/>
              <a:rect r="r" b="b" t="t" l="l"/>
              <a:pathLst>
                <a:path h="626351" w="4972938">
                  <a:moveTo>
                    <a:pt x="0" y="0"/>
                  </a:moveTo>
                  <a:lnTo>
                    <a:pt x="4972938" y="0"/>
                  </a:lnTo>
                  <a:lnTo>
                    <a:pt x="4972938" y="626351"/>
                  </a:lnTo>
                  <a:lnTo>
                    <a:pt x="0" y="626351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972938" cy="6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741944" y="6157564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9" y="0"/>
                </a:lnTo>
                <a:lnTo>
                  <a:pt x="993619" y="840849"/>
                </a:lnTo>
                <a:lnTo>
                  <a:pt x="0" y="840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17747" y="1739663"/>
            <a:ext cx="13893185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homework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817747" y="4723075"/>
            <a:ext cx="14771388" cy="840850"/>
            <a:chOff x="0" y="0"/>
            <a:chExt cx="19695184" cy="112113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24824" cy="1121133"/>
            </a:xfrm>
            <a:custGeom>
              <a:avLst/>
              <a:gdLst/>
              <a:ahLst/>
              <a:cxnLst/>
              <a:rect r="r" b="b" t="t" l="l"/>
              <a:pathLst>
                <a:path h="1121133" w="1324824">
                  <a:moveTo>
                    <a:pt x="0" y="0"/>
                  </a:moveTo>
                  <a:lnTo>
                    <a:pt x="1324824" y="0"/>
                  </a:lnTo>
                  <a:lnTo>
                    <a:pt x="1324824" y="1121133"/>
                  </a:lnTo>
                  <a:lnTo>
                    <a:pt x="0" y="1121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691211" y="-48775"/>
              <a:ext cx="18003973" cy="11699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417"/>
                </a:lnSpc>
                <a:spcBef>
                  <a:spcPct val="0"/>
                </a:spcBef>
              </a:pPr>
              <a:r>
                <a:rPr lang="en-US" b="true" sz="5298">
                  <a:solidFill>
                    <a:srgbClr val="FFFFFF"/>
                  </a:solidFill>
                  <a:latin typeface="Galano Grotesque Alt Bold"/>
                  <a:ea typeface="Galano Grotesque Alt Bold"/>
                  <a:cs typeface="Galano Grotesque Alt Bold"/>
                  <a:sym typeface="Galano Grotesque Alt Bold"/>
                </a:rPr>
                <a:t>Interview </a:t>
              </a:r>
              <a:r>
                <a:rPr lang="en-US" sz="5298">
                  <a:solidFill>
                    <a:srgbClr val="FFFFFF"/>
                  </a:solidFill>
                  <a:latin typeface="Galano Grotesque Alt"/>
                  <a:ea typeface="Galano Grotesque Alt"/>
                  <a:cs typeface="Galano Grotesque Alt"/>
                  <a:sym typeface="Galano Grotesque Alt"/>
                </a:rPr>
                <a:t>three customers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3043076" y="6052789"/>
            <a:ext cx="13502980" cy="903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Read chapter 4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and fill out workbook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741944" y="7588963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9" y="0"/>
                </a:lnTo>
                <a:lnTo>
                  <a:pt x="993619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043076" y="7484188"/>
            <a:ext cx="13502980" cy="903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Fill out business model canvas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sections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9210" y="3064087"/>
            <a:ext cx="4974150" cy="5508554"/>
          </a:xfrm>
          <a:custGeom>
            <a:avLst/>
            <a:gdLst/>
            <a:ahLst/>
            <a:cxnLst/>
            <a:rect r="r" b="b" t="t" l="l"/>
            <a:pathLst>
              <a:path h="5508554" w="4974150">
                <a:moveTo>
                  <a:pt x="0" y="0"/>
                </a:moveTo>
                <a:lnTo>
                  <a:pt x="4974150" y="0"/>
                </a:lnTo>
                <a:lnTo>
                  <a:pt x="4974150" y="5508554"/>
                </a:lnTo>
                <a:lnTo>
                  <a:pt x="0" y="5508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69" t="0" r="0" b="-2770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377501" y="3736211"/>
            <a:ext cx="3105859" cy="2082153"/>
            <a:chOff x="0" y="0"/>
            <a:chExt cx="1212419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12419" cy="812800"/>
            </a:xfrm>
            <a:custGeom>
              <a:avLst/>
              <a:gdLst/>
              <a:ahLst/>
              <a:cxnLst/>
              <a:rect r="r" b="b" t="t" l="l"/>
              <a:pathLst>
                <a:path h="812800" w="1212419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1212419" y="203200"/>
                  </a:lnTo>
                  <a:lnTo>
                    <a:pt x="1212419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01600" y="127000"/>
              <a:ext cx="1110819" cy="482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1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128847" y="3064087"/>
            <a:ext cx="2521176" cy="5465964"/>
          </a:xfrm>
          <a:custGeom>
            <a:avLst/>
            <a:gdLst/>
            <a:ahLst/>
            <a:cxnLst/>
            <a:rect r="r" b="b" t="t" l="l"/>
            <a:pathLst>
              <a:path h="5465964" w="2521176">
                <a:moveTo>
                  <a:pt x="0" y="0"/>
                </a:moveTo>
                <a:lnTo>
                  <a:pt x="2521175" y="0"/>
                </a:lnTo>
                <a:lnTo>
                  <a:pt x="2521175" y="5465964"/>
                </a:lnTo>
                <a:lnTo>
                  <a:pt x="0" y="5465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09210" y="847725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resource library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379075" y="2959312"/>
            <a:ext cx="6880225" cy="5570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access chapter resources, interviews, and homework using the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QR codes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in your avante workbook.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584242" y="4373608"/>
            <a:ext cx="5476874" cy="721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904"/>
              </a:lnSpc>
              <a:spcBef>
                <a:spcPct val="0"/>
              </a:spcBef>
            </a:pPr>
            <a:r>
              <a:rPr lang="en-US" b="true" sz="4217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scan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82915" y="2895837"/>
            <a:ext cx="8571252" cy="5643897"/>
            <a:chOff x="0" y="0"/>
            <a:chExt cx="11428336" cy="752519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428336" cy="7525195"/>
            </a:xfrm>
            <a:custGeom>
              <a:avLst/>
              <a:gdLst/>
              <a:ahLst/>
              <a:cxnLst/>
              <a:rect r="r" b="b" t="t" l="l"/>
              <a:pathLst>
                <a:path h="7525195" w="11428336">
                  <a:moveTo>
                    <a:pt x="0" y="0"/>
                  </a:moveTo>
                  <a:lnTo>
                    <a:pt x="11428336" y="0"/>
                  </a:lnTo>
                  <a:lnTo>
                    <a:pt x="11428336" y="7525195"/>
                  </a:lnTo>
                  <a:lnTo>
                    <a:pt x="0" y="7525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499190" y="560401"/>
              <a:ext cx="3920001" cy="7558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18"/>
                </a:lnSpc>
              </a:pPr>
              <a:r>
                <a:rPr lang="en-US" b="true" sz="1986">
                  <a:solidFill>
                    <a:srgbClr val="03265B"/>
                  </a:solidFill>
                  <a:latin typeface="Galano Grotesque Alt Bold"/>
                  <a:ea typeface="Galano Grotesque Alt Bold"/>
                  <a:cs typeface="Galano Grotesque Alt Bold"/>
                  <a:sym typeface="Galano Grotesque Alt Bold"/>
                </a:rPr>
                <a:t>Business Model Canvas</a:t>
              </a:r>
            </a:p>
            <a:p>
              <a:pPr algn="r">
                <a:lnSpc>
                  <a:spcPts val="1499"/>
                </a:lnSpc>
              </a:pPr>
              <a:r>
                <a:rPr lang="en-US" sz="954" spc="15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PROBLEM BEING</a:t>
              </a:r>
              <a:r>
                <a:rPr lang="en-US" b="true" sz="954" spc="15">
                  <a:solidFill>
                    <a:srgbClr val="03265B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4975986" y="404262"/>
              <a:ext cx="1005071" cy="1819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88"/>
                </a:lnSpc>
              </a:pPr>
              <a:r>
                <a:rPr lang="en-US" sz="848" spc="-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Startup Name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8330860" y="404262"/>
              <a:ext cx="341279" cy="1819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88"/>
                </a:lnSpc>
              </a:pPr>
              <a:r>
                <a:rPr lang="en-US" sz="848" spc="-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Date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9699531" y="404262"/>
              <a:ext cx="529951" cy="1819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88"/>
                </a:lnSpc>
              </a:pPr>
              <a:r>
                <a:rPr lang="en-US" sz="848" spc="-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Version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5184545" y="7261087"/>
              <a:ext cx="5921501" cy="862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94"/>
                </a:lnSpc>
              </a:pPr>
              <a:r>
                <a:rPr lang="en-US" sz="424" spc="-3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Avante Canvas is adapted from the Business Model Canvas by Strategyzer.com and is licensed under the Creative Commons Attribution Share-Alike 3.0 Unported License.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567920" y="7215897"/>
              <a:ext cx="2021460" cy="1376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16"/>
                </a:lnSpc>
              </a:pPr>
              <a:r>
                <a:rPr lang="en-US" sz="583" spc="-4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© 2025 FoundersForge | All Rights Reserved.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697037" y="1678102"/>
              <a:ext cx="604345" cy="1051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"/>
                </a:lnSpc>
              </a:pPr>
              <a:r>
                <a:rPr lang="en-US" sz="477" spc="-3">
                  <a:solidFill>
                    <a:srgbClr val="03265B">
                      <a:alpha val="8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 Age Gender Pain Points Behaviors Goals How to interact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97037" y="2941541"/>
              <a:ext cx="604345" cy="1051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"/>
                </a:lnSpc>
              </a:pPr>
              <a:r>
                <a:rPr lang="en-US" sz="477" spc="-3">
                  <a:solidFill>
                    <a:srgbClr val="03265B">
                      <a:alpha val="8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 Age Gender Pain Points Behaviors Goals How to interact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697037" y="4204981"/>
              <a:ext cx="604345" cy="1051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"/>
                </a:lnSpc>
              </a:pPr>
              <a:r>
                <a:rPr lang="en-US" sz="477" spc="-3">
                  <a:solidFill>
                    <a:srgbClr val="03265B">
                      <a:alpha val="8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 Age Gender Pain Points Behaviors Goals How to interact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707924" y="1103173"/>
              <a:ext cx="1801681" cy="4857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9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CUSTOMERS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at least 3 of your customer personas or categories of customers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770363" y="5666423"/>
              <a:ext cx="2357645" cy="4466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36"/>
                </a:lnSpc>
              </a:pPr>
              <a:r>
                <a:rPr lang="en-US" b="true" sz="954" spc="4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STARTUP COSTS</a:t>
              </a:r>
            </a:p>
            <a:p>
              <a:pPr algn="l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the costs or categories of costs your business will require. Don’t forget to include the Founders time!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2804291" y="3376498"/>
              <a:ext cx="1800298" cy="4829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5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VALUE PROVIDED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is the value to the customer? What do they gain by solving the problem?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862094" y="1316249"/>
              <a:ext cx="1682292" cy="5560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45"/>
                </a:lnSpc>
              </a:pPr>
              <a:r>
                <a:rPr lang="en-US" b="true" sz="954" spc="-3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SOLVED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the problem being solved for your customers. This should be a short and succinct description of the problem.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5302254" y="1103164"/>
              <a:ext cx="976343" cy="2092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36"/>
                </a:lnSpc>
              </a:pPr>
              <a:r>
                <a:rPr lang="en-US" sz="954" spc="14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SOLUTION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7012707" y="3376498"/>
              <a:ext cx="1769505" cy="5906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14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DISTRIBUTION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is the distribution model of the business and what channels exist to get your products to the customer?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7067070" y="1103164"/>
              <a:ext cx="1674046" cy="5935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2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ALTERNATIVES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How is the customer currently solving the problem? If competition exists, list them in this section.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6023769" y="5666423"/>
              <a:ext cx="3797980" cy="4466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36"/>
                </a:lnSpc>
              </a:pPr>
              <a:r>
                <a:rPr lang="en-US" b="true" sz="954" spc="12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PRICING STRATEGY AND REVENUE STREAMS</a:t>
              </a:r>
            </a:p>
            <a:p>
              <a:pPr algn="l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the primary and alternative pricing strategies. Then list the expected revenue streams for your business. 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9416892" y="1122214"/>
              <a:ext cx="1193042" cy="187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45"/>
                </a:lnSpc>
              </a:pPr>
              <a:r>
                <a:rPr lang="en-US" sz="954" spc="1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NETWORK OF 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102606" y="1316240"/>
              <a:ext cx="1812200" cy="7716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45"/>
                </a:lnSpc>
              </a:pPr>
              <a:r>
                <a:rPr lang="en-US" b="true" sz="954" spc="11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SUPPORT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Who in your network will support your business’ success? (i.e. your local Amplify program, SBDCs, local main street program, local entrepreneur centers, friends, family, etc.)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4986900" y="1372776"/>
              <a:ext cx="1636023" cy="215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Describe your Startup’s offering. This should directly solve the problem 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5553796" y="1588361"/>
              <a:ext cx="457200" cy="107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described.</a:t>
              </a: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682915" y="847725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business model canvas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786506" y="2791062"/>
            <a:ext cx="6472794" cy="5570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This week, we will fill in the distribution and pricing strategies section of the canvas.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527665" y="8930839"/>
            <a:ext cx="9232669" cy="588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54"/>
              </a:lnSpc>
              <a:spcBef>
                <a:spcPct val="0"/>
              </a:spcBef>
            </a:pPr>
            <a:r>
              <a:rPr lang="en-US" b="true" sz="3467" i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*scan QR codes in book for digital version</a:t>
            </a:r>
          </a:p>
        </p:txBody>
      </p:sp>
      <p:grpSp>
        <p:nvGrpSpPr>
          <p:cNvPr name="Group 30" id="30"/>
          <p:cNvGrpSpPr/>
          <p:nvPr/>
        </p:nvGrpSpPr>
        <p:grpSpPr>
          <a:xfrm rot="-5400000">
            <a:off x="7117406" y="5402973"/>
            <a:ext cx="1643480" cy="4630041"/>
            <a:chOff x="0" y="0"/>
            <a:chExt cx="2191307" cy="6173388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38338" y="62614"/>
              <a:ext cx="2116750" cy="6050164"/>
            </a:xfrm>
            <a:custGeom>
              <a:avLst/>
              <a:gdLst/>
              <a:ahLst/>
              <a:cxnLst/>
              <a:rect r="r" b="b" t="t" l="l"/>
              <a:pathLst>
                <a:path h="6050164" w="2116750">
                  <a:moveTo>
                    <a:pt x="1951049" y="5932278"/>
                  </a:moveTo>
                  <a:cubicBezTo>
                    <a:pt x="1716438" y="5993385"/>
                    <a:pt x="1621248" y="5996601"/>
                    <a:pt x="1497211" y="6006249"/>
                  </a:cubicBezTo>
                  <a:cubicBezTo>
                    <a:pt x="1301061" y="6020722"/>
                    <a:pt x="936644" y="6040019"/>
                    <a:pt x="731840" y="6046451"/>
                  </a:cubicBezTo>
                  <a:cubicBezTo>
                    <a:pt x="594343" y="6049667"/>
                    <a:pt x="462615" y="6052883"/>
                    <a:pt x="387616" y="6046451"/>
                  </a:cubicBezTo>
                  <a:cubicBezTo>
                    <a:pt x="351078" y="6041627"/>
                    <a:pt x="333771" y="6040019"/>
                    <a:pt x="306848" y="6028762"/>
                  </a:cubicBezTo>
                  <a:cubicBezTo>
                    <a:pt x="278964" y="6017506"/>
                    <a:pt x="250118" y="6004641"/>
                    <a:pt x="224157" y="5977304"/>
                  </a:cubicBezTo>
                  <a:cubicBezTo>
                    <a:pt x="195312" y="5945142"/>
                    <a:pt x="163581" y="5901725"/>
                    <a:pt x="142428" y="5840618"/>
                  </a:cubicBezTo>
                  <a:cubicBezTo>
                    <a:pt x="116467" y="5761822"/>
                    <a:pt x="106852" y="5618704"/>
                    <a:pt x="96275" y="5523828"/>
                  </a:cubicBezTo>
                  <a:cubicBezTo>
                    <a:pt x="86660" y="5446640"/>
                    <a:pt x="83775" y="5406438"/>
                    <a:pt x="78006" y="5314778"/>
                  </a:cubicBezTo>
                  <a:cubicBezTo>
                    <a:pt x="68391" y="5139499"/>
                    <a:pt x="65506" y="4769642"/>
                    <a:pt x="55891" y="4546120"/>
                  </a:cubicBezTo>
                  <a:cubicBezTo>
                    <a:pt x="48199" y="4370840"/>
                    <a:pt x="35699" y="4264707"/>
                    <a:pt x="29930" y="4081387"/>
                  </a:cubicBezTo>
                  <a:cubicBezTo>
                    <a:pt x="21276" y="3814447"/>
                    <a:pt x="29930" y="3396349"/>
                    <a:pt x="24161" y="3097247"/>
                  </a:cubicBezTo>
                  <a:cubicBezTo>
                    <a:pt x="19353" y="2844780"/>
                    <a:pt x="-1800" y="2595529"/>
                    <a:pt x="123" y="2404168"/>
                  </a:cubicBezTo>
                  <a:cubicBezTo>
                    <a:pt x="2046" y="2267482"/>
                    <a:pt x="16469" y="2204767"/>
                    <a:pt x="22238" y="2055216"/>
                  </a:cubicBezTo>
                  <a:cubicBezTo>
                    <a:pt x="30891" y="1781844"/>
                    <a:pt x="21276" y="1130575"/>
                    <a:pt x="31853" y="902229"/>
                  </a:cubicBezTo>
                  <a:cubicBezTo>
                    <a:pt x="36661" y="804137"/>
                    <a:pt x="40507" y="757503"/>
                    <a:pt x="49160" y="693180"/>
                  </a:cubicBezTo>
                  <a:cubicBezTo>
                    <a:pt x="56853" y="635289"/>
                    <a:pt x="65506" y="582223"/>
                    <a:pt x="78968" y="533981"/>
                  </a:cubicBezTo>
                  <a:cubicBezTo>
                    <a:pt x="90506" y="488955"/>
                    <a:pt x="101083" y="451969"/>
                    <a:pt x="121274" y="410159"/>
                  </a:cubicBezTo>
                  <a:cubicBezTo>
                    <a:pt x="148197" y="355485"/>
                    <a:pt x="197235" y="291162"/>
                    <a:pt x="234734" y="247744"/>
                  </a:cubicBezTo>
                  <a:cubicBezTo>
                    <a:pt x="265503" y="209150"/>
                    <a:pt x="289541" y="185029"/>
                    <a:pt x="328002" y="157692"/>
                  </a:cubicBezTo>
                  <a:cubicBezTo>
                    <a:pt x="381847" y="119098"/>
                    <a:pt x="462615" y="80504"/>
                    <a:pt x="534729" y="57991"/>
                  </a:cubicBezTo>
                  <a:cubicBezTo>
                    <a:pt x="610689" y="32262"/>
                    <a:pt x="696264" y="25830"/>
                    <a:pt x="774147" y="17789"/>
                  </a:cubicBezTo>
                  <a:cubicBezTo>
                    <a:pt x="848185" y="9749"/>
                    <a:pt x="902991" y="9749"/>
                    <a:pt x="990490" y="8141"/>
                  </a:cubicBezTo>
                  <a:cubicBezTo>
                    <a:pt x="1129910" y="3317"/>
                    <a:pt x="1393367" y="-3115"/>
                    <a:pt x="1528942" y="1709"/>
                  </a:cubicBezTo>
                  <a:cubicBezTo>
                    <a:pt x="1609709" y="6533"/>
                    <a:pt x="1673170" y="12965"/>
                    <a:pt x="1724130" y="21006"/>
                  </a:cubicBezTo>
                  <a:cubicBezTo>
                    <a:pt x="1756822" y="25830"/>
                    <a:pt x="1777976" y="27438"/>
                    <a:pt x="1803937" y="37086"/>
                  </a:cubicBezTo>
                  <a:cubicBezTo>
                    <a:pt x="1829898" y="46735"/>
                    <a:pt x="1857782" y="61207"/>
                    <a:pt x="1878935" y="80504"/>
                  </a:cubicBezTo>
                  <a:cubicBezTo>
                    <a:pt x="1898166" y="99801"/>
                    <a:pt x="1912588" y="122314"/>
                    <a:pt x="1927011" y="151259"/>
                  </a:cubicBezTo>
                  <a:cubicBezTo>
                    <a:pt x="1944319" y="188245"/>
                    <a:pt x="1956819" y="231663"/>
                    <a:pt x="1974126" y="289554"/>
                  </a:cubicBezTo>
                  <a:cubicBezTo>
                    <a:pt x="2000087" y="376389"/>
                    <a:pt x="2041432" y="516292"/>
                    <a:pt x="2061624" y="633681"/>
                  </a:cubicBezTo>
                  <a:cubicBezTo>
                    <a:pt x="2082778" y="747854"/>
                    <a:pt x="2091431" y="870068"/>
                    <a:pt x="2100085" y="984241"/>
                  </a:cubicBezTo>
                  <a:cubicBezTo>
                    <a:pt x="2108739" y="1093590"/>
                    <a:pt x="2111623" y="1145048"/>
                    <a:pt x="2114508" y="1304247"/>
                  </a:cubicBezTo>
                  <a:cubicBezTo>
                    <a:pt x="2123162" y="1770588"/>
                    <a:pt x="2104893" y="3309512"/>
                    <a:pt x="2091431" y="4055658"/>
                  </a:cubicBezTo>
                  <a:cubicBezTo>
                    <a:pt x="2081816" y="4568633"/>
                    <a:pt x="2076047" y="5052663"/>
                    <a:pt x="2055855" y="5353372"/>
                  </a:cubicBezTo>
                  <a:cubicBezTo>
                    <a:pt x="2045278" y="5512571"/>
                    <a:pt x="2030856" y="5633176"/>
                    <a:pt x="2016433" y="5720013"/>
                  </a:cubicBezTo>
                  <a:cubicBezTo>
                    <a:pt x="2007779" y="5768255"/>
                    <a:pt x="2002972" y="5797200"/>
                    <a:pt x="1990472" y="5832578"/>
                  </a:cubicBezTo>
                  <a:cubicBezTo>
                    <a:pt x="1976049" y="5871171"/>
                    <a:pt x="1949126" y="5917805"/>
                    <a:pt x="1931819" y="5940318"/>
                  </a:cubicBezTo>
                  <a:cubicBezTo>
                    <a:pt x="1922204" y="5953183"/>
                    <a:pt x="1915473" y="5959615"/>
                    <a:pt x="1904896" y="5962831"/>
                  </a:cubicBezTo>
                  <a:cubicBezTo>
                    <a:pt x="1891435" y="5966047"/>
                    <a:pt x="1871243" y="5961223"/>
                    <a:pt x="1859705" y="5951575"/>
                  </a:cubicBezTo>
                  <a:cubicBezTo>
                    <a:pt x="1850090" y="5945143"/>
                    <a:pt x="1842397" y="5932278"/>
                    <a:pt x="1837590" y="5917805"/>
                  </a:cubicBezTo>
                  <a:cubicBezTo>
                    <a:pt x="1831821" y="5903333"/>
                    <a:pt x="1827013" y="5888860"/>
                    <a:pt x="1827013" y="5869563"/>
                  </a:cubicBezTo>
                  <a:cubicBezTo>
                    <a:pt x="1827013" y="5845442"/>
                    <a:pt x="1833744" y="5802024"/>
                    <a:pt x="1846243" y="5782727"/>
                  </a:cubicBezTo>
                  <a:cubicBezTo>
                    <a:pt x="1858743" y="5763430"/>
                    <a:pt x="1885666" y="5748958"/>
                    <a:pt x="1902973" y="5753782"/>
                  </a:cubicBezTo>
                  <a:cubicBezTo>
                    <a:pt x="1920281" y="5760214"/>
                    <a:pt x="1941434" y="5792376"/>
                    <a:pt x="1949126" y="5818105"/>
                  </a:cubicBezTo>
                  <a:cubicBezTo>
                    <a:pt x="1955857" y="5837402"/>
                    <a:pt x="1954896" y="5864739"/>
                    <a:pt x="1952011" y="5885644"/>
                  </a:cubicBezTo>
                  <a:cubicBezTo>
                    <a:pt x="1949126" y="5906549"/>
                    <a:pt x="1940473" y="5929062"/>
                    <a:pt x="1929896" y="5941926"/>
                  </a:cubicBezTo>
                  <a:cubicBezTo>
                    <a:pt x="1920281" y="5956399"/>
                    <a:pt x="1904896" y="5964439"/>
                    <a:pt x="1891435" y="5966047"/>
                  </a:cubicBezTo>
                  <a:cubicBezTo>
                    <a:pt x="1878935" y="5966047"/>
                    <a:pt x="1863551" y="5959615"/>
                    <a:pt x="1852974" y="5945143"/>
                  </a:cubicBezTo>
                  <a:cubicBezTo>
                    <a:pt x="1840474" y="5927454"/>
                    <a:pt x="1826051" y="5884036"/>
                    <a:pt x="1827013" y="5855091"/>
                  </a:cubicBezTo>
                  <a:cubicBezTo>
                    <a:pt x="1827013" y="5826145"/>
                    <a:pt x="1841436" y="5784336"/>
                    <a:pt x="1856820" y="5768255"/>
                  </a:cubicBezTo>
                  <a:cubicBezTo>
                    <a:pt x="1871243" y="5753782"/>
                    <a:pt x="1900089" y="5752174"/>
                    <a:pt x="1916435" y="5761822"/>
                  </a:cubicBezTo>
                  <a:cubicBezTo>
                    <a:pt x="1928934" y="5768255"/>
                    <a:pt x="1940473" y="5785943"/>
                    <a:pt x="1946242" y="5806849"/>
                  </a:cubicBezTo>
                  <a:cubicBezTo>
                    <a:pt x="1952972" y="5834185"/>
                    <a:pt x="1950088" y="5895292"/>
                    <a:pt x="1942396" y="5921022"/>
                  </a:cubicBezTo>
                  <a:cubicBezTo>
                    <a:pt x="1937588" y="5937102"/>
                    <a:pt x="1928934" y="5946751"/>
                    <a:pt x="1919319" y="5954791"/>
                  </a:cubicBezTo>
                  <a:cubicBezTo>
                    <a:pt x="1906819" y="5962831"/>
                    <a:pt x="1887589" y="5967656"/>
                    <a:pt x="1874128" y="5961223"/>
                  </a:cubicBezTo>
                  <a:cubicBezTo>
                    <a:pt x="1860666" y="5956399"/>
                    <a:pt x="1845282" y="5937102"/>
                    <a:pt x="1837590" y="5917805"/>
                  </a:cubicBezTo>
                  <a:cubicBezTo>
                    <a:pt x="1829898" y="5898508"/>
                    <a:pt x="1824129" y="5872780"/>
                    <a:pt x="1827013" y="5843834"/>
                  </a:cubicBezTo>
                  <a:cubicBezTo>
                    <a:pt x="1832782" y="5797200"/>
                    <a:pt x="1877974" y="5744134"/>
                    <a:pt x="1896243" y="5674987"/>
                  </a:cubicBezTo>
                  <a:cubicBezTo>
                    <a:pt x="1920281" y="5583327"/>
                    <a:pt x="1930857" y="5486842"/>
                    <a:pt x="1943357" y="5332467"/>
                  </a:cubicBezTo>
                  <a:cubicBezTo>
                    <a:pt x="1969318" y="5022109"/>
                    <a:pt x="1978934" y="4433555"/>
                    <a:pt x="1989510" y="3915756"/>
                  </a:cubicBezTo>
                  <a:cubicBezTo>
                    <a:pt x="2001048" y="3291824"/>
                    <a:pt x="2003933" y="2304468"/>
                    <a:pt x="2002010" y="1842951"/>
                  </a:cubicBezTo>
                  <a:cubicBezTo>
                    <a:pt x="2001048" y="1611389"/>
                    <a:pt x="2002972" y="1494000"/>
                    <a:pt x="1994318" y="1318720"/>
                  </a:cubicBezTo>
                  <a:cubicBezTo>
                    <a:pt x="1985664" y="1140224"/>
                    <a:pt x="1964511" y="907053"/>
                    <a:pt x="1949126" y="780016"/>
                  </a:cubicBezTo>
                  <a:cubicBezTo>
                    <a:pt x="1940473" y="710869"/>
                    <a:pt x="1934704" y="670667"/>
                    <a:pt x="1924127" y="620817"/>
                  </a:cubicBezTo>
                  <a:cubicBezTo>
                    <a:pt x="1913550" y="572574"/>
                    <a:pt x="1898166" y="529157"/>
                    <a:pt x="1884705" y="482522"/>
                  </a:cubicBezTo>
                  <a:cubicBezTo>
                    <a:pt x="1871243" y="434280"/>
                    <a:pt x="1859705" y="376390"/>
                    <a:pt x="1841436" y="336188"/>
                  </a:cubicBezTo>
                  <a:cubicBezTo>
                    <a:pt x="1825090" y="299202"/>
                    <a:pt x="1804898" y="262217"/>
                    <a:pt x="1782783" y="244528"/>
                  </a:cubicBezTo>
                  <a:cubicBezTo>
                    <a:pt x="1762591" y="228447"/>
                    <a:pt x="1744322" y="231663"/>
                    <a:pt x="1713554" y="226839"/>
                  </a:cubicBezTo>
                  <a:cubicBezTo>
                    <a:pt x="1656824" y="217191"/>
                    <a:pt x="1560672" y="210758"/>
                    <a:pt x="1462597" y="209150"/>
                  </a:cubicBezTo>
                  <a:cubicBezTo>
                    <a:pt x="1323176" y="205934"/>
                    <a:pt x="1113564" y="212366"/>
                    <a:pt x="954913" y="223623"/>
                  </a:cubicBezTo>
                  <a:cubicBezTo>
                    <a:pt x="814531" y="234879"/>
                    <a:pt x="663572" y="239704"/>
                    <a:pt x="558767" y="270257"/>
                  </a:cubicBezTo>
                  <a:cubicBezTo>
                    <a:pt x="489537" y="289554"/>
                    <a:pt x="440500" y="310459"/>
                    <a:pt x="386654" y="349052"/>
                  </a:cubicBezTo>
                  <a:cubicBezTo>
                    <a:pt x="334732" y="387646"/>
                    <a:pt x="275118" y="450361"/>
                    <a:pt x="241465" y="501819"/>
                  </a:cubicBezTo>
                  <a:cubicBezTo>
                    <a:pt x="218388" y="535589"/>
                    <a:pt x="204927" y="569358"/>
                    <a:pt x="192427" y="607952"/>
                  </a:cubicBezTo>
                  <a:cubicBezTo>
                    <a:pt x="179927" y="646546"/>
                    <a:pt x="173197" y="688356"/>
                    <a:pt x="166466" y="733382"/>
                  </a:cubicBezTo>
                  <a:cubicBezTo>
                    <a:pt x="157812" y="788056"/>
                    <a:pt x="153966" y="825042"/>
                    <a:pt x="149159" y="908662"/>
                  </a:cubicBezTo>
                  <a:cubicBezTo>
                    <a:pt x="137620" y="1124143"/>
                    <a:pt x="148197" y="1791493"/>
                    <a:pt x="135697" y="2064865"/>
                  </a:cubicBezTo>
                  <a:cubicBezTo>
                    <a:pt x="128967" y="2214416"/>
                    <a:pt x="112621" y="2307684"/>
                    <a:pt x="107813" y="2413817"/>
                  </a:cubicBezTo>
                  <a:cubicBezTo>
                    <a:pt x="104929" y="2502261"/>
                    <a:pt x="105890" y="2534422"/>
                    <a:pt x="107813" y="2656636"/>
                  </a:cubicBezTo>
                  <a:cubicBezTo>
                    <a:pt x="113582" y="3042573"/>
                    <a:pt x="161658" y="4684414"/>
                    <a:pt x="178966" y="5057487"/>
                  </a:cubicBezTo>
                  <a:cubicBezTo>
                    <a:pt x="184735" y="5171660"/>
                    <a:pt x="184735" y="5194173"/>
                    <a:pt x="194350" y="5281009"/>
                  </a:cubicBezTo>
                  <a:cubicBezTo>
                    <a:pt x="206850" y="5409655"/>
                    <a:pt x="223196" y="5668554"/>
                    <a:pt x="260695" y="5748958"/>
                  </a:cubicBezTo>
                  <a:cubicBezTo>
                    <a:pt x="279925" y="5792376"/>
                    <a:pt x="303002" y="5798808"/>
                    <a:pt x="332809" y="5813281"/>
                  </a:cubicBezTo>
                  <a:cubicBezTo>
                    <a:pt x="371270" y="5834186"/>
                    <a:pt x="406846" y="5834186"/>
                    <a:pt x="478960" y="5839010"/>
                  </a:cubicBezTo>
                  <a:cubicBezTo>
                    <a:pt x="683764" y="5850267"/>
                    <a:pt x="1401059" y="5810065"/>
                    <a:pt x="1658747" y="5777904"/>
                  </a:cubicBezTo>
                  <a:cubicBezTo>
                    <a:pt x="1785668" y="5761823"/>
                    <a:pt x="1889512" y="5708756"/>
                    <a:pt x="1941434" y="5721621"/>
                  </a:cubicBezTo>
                  <a:cubicBezTo>
                    <a:pt x="1961626" y="5726445"/>
                    <a:pt x="1972203" y="5734485"/>
                    <a:pt x="1982780" y="5750566"/>
                  </a:cubicBezTo>
                  <a:cubicBezTo>
                    <a:pt x="1992395" y="5766647"/>
                    <a:pt x="2001048" y="5795592"/>
                    <a:pt x="2002010" y="5819713"/>
                  </a:cubicBezTo>
                  <a:cubicBezTo>
                    <a:pt x="2002972" y="5842226"/>
                    <a:pt x="1998164" y="5872780"/>
                    <a:pt x="1989510" y="5892076"/>
                  </a:cubicBezTo>
                  <a:cubicBezTo>
                    <a:pt x="1980857" y="5909765"/>
                    <a:pt x="1951049" y="5932278"/>
                    <a:pt x="1951049" y="5932278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2" id="32"/>
          <p:cNvGrpSpPr/>
          <p:nvPr/>
        </p:nvGrpSpPr>
        <p:grpSpPr>
          <a:xfrm rot="-5400000">
            <a:off x="6576753" y="5095561"/>
            <a:ext cx="1938448" cy="2034325"/>
            <a:chOff x="0" y="0"/>
            <a:chExt cx="2584597" cy="2712433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45218" y="27511"/>
              <a:ext cx="2496658" cy="2658292"/>
            </a:xfrm>
            <a:custGeom>
              <a:avLst/>
              <a:gdLst/>
              <a:ahLst/>
              <a:cxnLst/>
              <a:rect r="r" b="b" t="t" l="l"/>
              <a:pathLst>
                <a:path h="2658292" w="2496658">
                  <a:moveTo>
                    <a:pt x="2301220" y="2606495"/>
                  </a:moveTo>
                  <a:cubicBezTo>
                    <a:pt x="2024501" y="2633344"/>
                    <a:pt x="1912226" y="2634757"/>
                    <a:pt x="1765928" y="2638997"/>
                  </a:cubicBezTo>
                  <a:cubicBezTo>
                    <a:pt x="1534573" y="2645356"/>
                    <a:pt x="1104752" y="2653834"/>
                    <a:pt x="863190" y="2656660"/>
                  </a:cubicBezTo>
                  <a:cubicBezTo>
                    <a:pt x="701015" y="2658073"/>
                    <a:pt x="545644" y="2659486"/>
                    <a:pt x="457185" y="2656660"/>
                  </a:cubicBezTo>
                  <a:cubicBezTo>
                    <a:pt x="414089" y="2654541"/>
                    <a:pt x="393676" y="2653834"/>
                    <a:pt x="361921" y="2648888"/>
                  </a:cubicBezTo>
                  <a:cubicBezTo>
                    <a:pt x="329033" y="2643942"/>
                    <a:pt x="295010" y="2638290"/>
                    <a:pt x="264389" y="2626279"/>
                  </a:cubicBezTo>
                  <a:cubicBezTo>
                    <a:pt x="230366" y="2612148"/>
                    <a:pt x="192941" y="2593071"/>
                    <a:pt x="167991" y="2566222"/>
                  </a:cubicBezTo>
                  <a:cubicBezTo>
                    <a:pt x="137371" y="2531601"/>
                    <a:pt x="126030" y="2468719"/>
                    <a:pt x="113555" y="2427033"/>
                  </a:cubicBezTo>
                  <a:cubicBezTo>
                    <a:pt x="102214" y="2393118"/>
                    <a:pt x="98812" y="2375455"/>
                    <a:pt x="92007" y="2335182"/>
                  </a:cubicBezTo>
                  <a:cubicBezTo>
                    <a:pt x="80666" y="2258168"/>
                    <a:pt x="77264" y="2095662"/>
                    <a:pt x="65923" y="1997452"/>
                  </a:cubicBezTo>
                  <a:cubicBezTo>
                    <a:pt x="56850" y="1920439"/>
                    <a:pt x="42107" y="1873806"/>
                    <a:pt x="35303" y="1793260"/>
                  </a:cubicBezTo>
                  <a:cubicBezTo>
                    <a:pt x="25096" y="1675973"/>
                    <a:pt x="35303" y="1492271"/>
                    <a:pt x="28498" y="1360853"/>
                  </a:cubicBezTo>
                  <a:cubicBezTo>
                    <a:pt x="22828" y="1249926"/>
                    <a:pt x="-2123" y="1140411"/>
                    <a:pt x="146" y="1056332"/>
                  </a:cubicBezTo>
                  <a:cubicBezTo>
                    <a:pt x="2414" y="996275"/>
                    <a:pt x="19425" y="968720"/>
                    <a:pt x="26230" y="903011"/>
                  </a:cubicBezTo>
                  <a:cubicBezTo>
                    <a:pt x="36437" y="782898"/>
                    <a:pt x="25096" y="496747"/>
                    <a:pt x="37571" y="396417"/>
                  </a:cubicBezTo>
                  <a:cubicBezTo>
                    <a:pt x="43241" y="353318"/>
                    <a:pt x="47778" y="332828"/>
                    <a:pt x="57984" y="304566"/>
                  </a:cubicBezTo>
                  <a:cubicBezTo>
                    <a:pt x="67057" y="279130"/>
                    <a:pt x="77264" y="255814"/>
                    <a:pt x="93141" y="234618"/>
                  </a:cubicBezTo>
                  <a:cubicBezTo>
                    <a:pt x="106750" y="214835"/>
                    <a:pt x="119225" y="198584"/>
                    <a:pt x="143041" y="180214"/>
                  </a:cubicBezTo>
                  <a:cubicBezTo>
                    <a:pt x="174796" y="156191"/>
                    <a:pt x="232635" y="127929"/>
                    <a:pt x="276864" y="108852"/>
                  </a:cubicBezTo>
                  <a:cubicBezTo>
                    <a:pt x="313155" y="91895"/>
                    <a:pt x="341508" y="81297"/>
                    <a:pt x="386871" y="69286"/>
                  </a:cubicBezTo>
                  <a:cubicBezTo>
                    <a:pt x="450380" y="52329"/>
                    <a:pt x="545644" y="35372"/>
                    <a:pt x="630701" y="25480"/>
                  </a:cubicBezTo>
                  <a:cubicBezTo>
                    <a:pt x="720294" y="14175"/>
                    <a:pt x="821229" y="11349"/>
                    <a:pt x="913090" y="7816"/>
                  </a:cubicBezTo>
                  <a:cubicBezTo>
                    <a:pt x="1000415" y="4284"/>
                    <a:pt x="1065059" y="4284"/>
                    <a:pt x="1168261" y="3577"/>
                  </a:cubicBezTo>
                  <a:cubicBezTo>
                    <a:pt x="1332704" y="1457"/>
                    <a:pt x="1643446" y="-1369"/>
                    <a:pt x="1803353" y="751"/>
                  </a:cubicBezTo>
                  <a:cubicBezTo>
                    <a:pt x="1898617" y="2870"/>
                    <a:pt x="1973467" y="5697"/>
                    <a:pt x="2033574" y="9229"/>
                  </a:cubicBezTo>
                  <a:cubicBezTo>
                    <a:pt x="2072133" y="11349"/>
                    <a:pt x="2097083" y="12056"/>
                    <a:pt x="2127703" y="16295"/>
                  </a:cubicBezTo>
                  <a:cubicBezTo>
                    <a:pt x="2158324" y="20534"/>
                    <a:pt x="2191213" y="26893"/>
                    <a:pt x="2216163" y="35372"/>
                  </a:cubicBezTo>
                  <a:cubicBezTo>
                    <a:pt x="2238845" y="43850"/>
                    <a:pt x="2255856" y="53742"/>
                    <a:pt x="2272867" y="66460"/>
                  </a:cubicBezTo>
                  <a:cubicBezTo>
                    <a:pt x="2293281" y="82710"/>
                    <a:pt x="2308024" y="101787"/>
                    <a:pt x="2328438" y="127223"/>
                  </a:cubicBezTo>
                  <a:cubicBezTo>
                    <a:pt x="2359059" y="165376"/>
                    <a:pt x="2407824" y="226846"/>
                    <a:pt x="2431640" y="278424"/>
                  </a:cubicBezTo>
                  <a:cubicBezTo>
                    <a:pt x="2456590" y="328589"/>
                    <a:pt x="2466797" y="382286"/>
                    <a:pt x="2477004" y="432451"/>
                  </a:cubicBezTo>
                  <a:cubicBezTo>
                    <a:pt x="2487211" y="480496"/>
                    <a:pt x="2490613" y="503106"/>
                    <a:pt x="2494015" y="573054"/>
                  </a:cubicBezTo>
                  <a:cubicBezTo>
                    <a:pt x="2504222" y="777952"/>
                    <a:pt x="2482674" y="1454118"/>
                    <a:pt x="2466797" y="1781955"/>
                  </a:cubicBezTo>
                  <a:cubicBezTo>
                    <a:pt x="2455456" y="2007344"/>
                    <a:pt x="2448652" y="2220014"/>
                    <a:pt x="2424836" y="2352139"/>
                  </a:cubicBezTo>
                  <a:cubicBezTo>
                    <a:pt x="2412361" y="2422087"/>
                    <a:pt x="2395349" y="2475078"/>
                    <a:pt x="2378338" y="2513231"/>
                  </a:cubicBezTo>
                  <a:cubicBezTo>
                    <a:pt x="2368131" y="2534428"/>
                    <a:pt x="2362461" y="2547146"/>
                    <a:pt x="2347718" y="2562690"/>
                  </a:cubicBezTo>
                  <a:cubicBezTo>
                    <a:pt x="2330706" y="2579647"/>
                    <a:pt x="2298952" y="2600137"/>
                    <a:pt x="2278538" y="2610028"/>
                  </a:cubicBezTo>
                  <a:cubicBezTo>
                    <a:pt x="2267197" y="2615681"/>
                    <a:pt x="2259258" y="2618507"/>
                    <a:pt x="2246783" y="2619920"/>
                  </a:cubicBezTo>
                  <a:cubicBezTo>
                    <a:pt x="2230906" y="2621333"/>
                    <a:pt x="2207090" y="2619213"/>
                    <a:pt x="2193481" y="2614974"/>
                  </a:cubicBezTo>
                  <a:cubicBezTo>
                    <a:pt x="2182140" y="2612148"/>
                    <a:pt x="2173067" y="2606495"/>
                    <a:pt x="2167397" y="2600137"/>
                  </a:cubicBezTo>
                  <a:cubicBezTo>
                    <a:pt x="2160592" y="2593778"/>
                    <a:pt x="2154922" y="2587419"/>
                    <a:pt x="2154922" y="2578940"/>
                  </a:cubicBezTo>
                  <a:cubicBezTo>
                    <a:pt x="2154922" y="2568342"/>
                    <a:pt x="2162860" y="2549265"/>
                    <a:pt x="2177604" y="2540787"/>
                  </a:cubicBezTo>
                  <a:cubicBezTo>
                    <a:pt x="2192347" y="2532308"/>
                    <a:pt x="2224101" y="2525949"/>
                    <a:pt x="2244515" y="2528069"/>
                  </a:cubicBezTo>
                  <a:cubicBezTo>
                    <a:pt x="2264929" y="2530895"/>
                    <a:pt x="2289879" y="2545026"/>
                    <a:pt x="2298952" y="2556331"/>
                  </a:cubicBezTo>
                  <a:cubicBezTo>
                    <a:pt x="2306890" y="2564809"/>
                    <a:pt x="2305756" y="2576821"/>
                    <a:pt x="2302354" y="2586006"/>
                  </a:cubicBezTo>
                  <a:cubicBezTo>
                    <a:pt x="2298952" y="2595191"/>
                    <a:pt x="2288745" y="2605083"/>
                    <a:pt x="2276270" y="2610735"/>
                  </a:cubicBezTo>
                  <a:cubicBezTo>
                    <a:pt x="2264929" y="2617094"/>
                    <a:pt x="2246783" y="2620626"/>
                    <a:pt x="2230906" y="2621333"/>
                  </a:cubicBezTo>
                  <a:cubicBezTo>
                    <a:pt x="2216163" y="2621333"/>
                    <a:pt x="2198017" y="2618507"/>
                    <a:pt x="2185542" y="2612148"/>
                  </a:cubicBezTo>
                  <a:cubicBezTo>
                    <a:pt x="2170799" y="2604376"/>
                    <a:pt x="2153788" y="2585299"/>
                    <a:pt x="2154922" y="2572581"/>
                  </a:cubicBezTo>
                  <a:cubicBezTo>
                    <a:pt x="2154922" y="2559863"/>
                    <a:pt x="2171933" y="2541493"/>
                    <a:pt x="2190079" y="2534428"/>
                  </a:cubicBezTo>
                  <a:cubicBezTo>
                    <a:pt x="2207090" y="2528069"/>
                    <a:pt x="2241113" y="2527362"/>
                    <a:pt x="2260392" y="2531601"/>
                  </a:cubicBezTo>
                  <a:cubicBezTo>
                    <a:pt x="2275136" y="2534428"/>
                    <a:pt x="2288745" y="2542200"/>
                    <a:pt x="2295549" y="2551385"/>
                  </a:cubicBezTo>
                  <a:cubicBezTo>
                    <a:pt x="2303488" y="2563396"/>
                    <a:pt x="2300086" y="2590245"/>
                    <a:pt x="2291013" y="2601550"/>
                  </a:cubicBezTo>
                  <a:cubicBezTo>
                    <a:pt x="2285342" y="2608615"/>
                    <a:pt x="2275136" y="2612854"/>
                    <a:pt x="2263795" y="2616387"/>
                  </a:cubicBezTo>
                  <a:cubicBezTo>
                    <a:pt x="2249051" y="2619920"/>
                    <a:pt x="2226370" y="2622039"/>
                    <a:pt x="2210492" y="2619213"/>
                  </a:cubicBezTo>
                  <a:cubicBezTo>
                    <a:pt x="2194615" y="2617094"/>
                    <a:pt x="2176469" y="2608615"/>
                    <a:pt x="2167397" y="2600137"/>
                  </a:cubicBezTo>
                  <a:cubicBezTo>
                    <a:pt x="2158324" y="2591658"/>
                    <a:pt x="2151519" y="2580353"/>
                    <a:pt x="2154922" y="2567635"/>
                  </a:cubicBezTo>
                  <a:cubicBezTo>
                    <a:pt x="2161726" y="2547146"/>
                    <a:pt x="2215029" y="2523830"/>
                    <a:pt x="2236576" y="2493448"/>
                  </a:cubicBezTo>
                  <a:cubicBezTo>
                    <a:pt x="2264929" y="2453175"/>
                    <a:pt x="2277404" y="2410782"/>
                    <a:pt x="2292147" y="2342954"/>
                  </a:cubicBezTo>
                  <a:cubicBezTo>
                    <a:pt x="2322767" y="2206590"/>
                    <a:pt x="2334108" y="1947994"/>
                    <a:pt x="2346583" y="1720486"/>
                  </a:cubicBezTo>
                  <a:cubicBezTo>
                    <a:pt x="2360192" y="1446346"/>
                    <a:pt x="2363595" y="1012526"/>
                    <a:pt x="2361327" y="809747"/>
                  </a:cubicBezTo>
                  <a:cubicBezTo>
                    <a:pt x="2360192" y="708004"/>
                    <a:pt x="2362461" y="656426"/>
                    <a:pt x="2352254" y="579413"/>
                  </a:cubicBezTo>
                  <a:cubicBezTo>
                    <a:pt x="2342047" y="500986"/>
                    <a:pt x="2317097" y="398537"/>
                    <a:pt x="2298952" y="342720"/>
                  </a:cubicBezTo>
                  <a:cubicBezTo>
                    <a:pt x="2288745" y="312338"/>
                    <a:pt x="2281940" y="294674"/>
                    <a:pt x="2269465" y="272771"/>
                  </a:cubicBezTo>
                  <a:cubicBezTo>
                    <a:pt x="2256990" y="251575"/>
                    <a:pt x="2238845" y="232498"/>
                    <a:pt x="2222967" y="212008"/>
                  </a:cubicBezTo>
                  <a:cubicBezTo>
                    <a:pt x="2207090" y="190812"/>
                    <a:pt x="2193481" y="165376"/>
                    <a:pt x="2171933" y="147713"/>
                  </a:cubicBezTo>
                  <a:cubicBezTo>
                    <a:pt x="2152654" y="131462"/>
                    <a:pt x="2128838" y="115211"/>
                    <a:pt x="2102753" y="107439"/>
                  </a:cubicBezTo>
                  <a:cubicBezTo>
                    <a:pt x="2078938" y="100374"/>
                    <a:pt x="2057390" y="101787"/>
                    <a:pt x="2021099" y="99667"/>
                  </a:cubicBezTo>
                  <a:cubicBezTo>
                    <a:pt x="1954187" y="95428"/>
                    <a:pt x="1840778" y="92602"/>
                    <a:pt x="1725100" y="91895"/>
                  </a:cubicBezTo>
                  <a:cubicBezTo>
                    <a:pt x="1560657" y="90482"/>
                    <a:pt x="1313425" y="93309"/>
                    <a:pt x="1126300" y="98254"/>
                  </a:cubicBezTo>
                  <a:cubicBezTo>
                    <a:pt x="960722" y="103200"/>
                    <a:pt x="782670" y="105320"/>
                    <a:pt x="659053" y="118744"/>
                  </a:cubicBezTo>
                  <a:cubicBezTo>
                    <a:pt x="577399" y="127223"/>
                    <a:pt x="519560" y="136408"/>
                    <a:pt x="456051" y="153365"/>
                  </a:cubicBezTo>
                  <a:cubicBezTo>
                    <a:pt x="394810" y="170322"/>
                    <a:pt x="324496" y="197877"/>
                    <a:pt x="284803" y="220487"/>
                  </a:cubicBezTo>
                  <a:cubicBezTo>
                    <a:pt x="257585" y="235324"/>
                    <a:pt x="241707" y="250162"/>
                    <a:pt x="226964" y="267119"/>
                  </a:cubicBezTo>
                  <a:cubicBezTo>
                    <a:pt x="212221" y="284076"/>
                    <a:pt x="204282" y="302446"/>
                    <a:pt x="196344" y="322230"/>
                  </a:cubicBezTo>
                  <a:cubicBezTo>
                    <a:pt x="186137" y="346252"/>
                    <a:pt x="181600" y="362503"/>
                    <a:pt x="175930" y="399243"/>
                  </a:cubicBezTo>
                  <a:cubicBezTo>
                    <a:pt x="162321" y="493921"/>
                    <a:pt x="174796" y="787138"/>
                    <a:pt x="160053" y="907250"/>
                  </a:cubicBezTo>
                  <a:cubicBezTo>
                    <a:pt x="152114" y="972959"/>
                    <a:pt x="132834" y="1013939"/>
                    <a:pt x="127164" y="1060571"/>
                  </a:cubicBezTo>
                  <a:cubicBezTo>
                    <a:pt x="123762" y="1099431"/>
                    <a:pt x="124896" y="1113562"/>
                    <a:pt x="127164" y="1167260"/>
                  </a:cubicBezTo>
                  <a:cubicBezTo>
                    <a:pt x="133969" y="1336831"/>
                    <a:pt x="190673" y="2058215"/>
                    <a:pt x="211087" y="2222134"/>
                  </a:cubicBezTo>
                  <a:cubicBezTo>
                    <a:pt x="217891" y="2272299"/>
                    <a:pt x="217891" y="2282190"/>
                    <a:pt x="229232" y="2320344"/>
                  </a:cubicBezTo>
                  <a:cubicBezTo>
                    <a:pt x="243976" y="2376868"/>
                    <a:pt x="263255" y="2490622"/>
                    <a:pt x="307485" y="2525949"/>
                  </a:cubicBezTo>
                  <a:cubicBezTo>
                    <a:pt x="330167" y="2545026"/>
                    <a:pt x="357385" y="2547852"/>
                    <a:pt x="392542" y="2554211"/>
                  </a:cubicBezTo>
                  <a:cubicBezTo>
                    <a:pt x="437905" y="2563396"/>
                    <a:pt x="479867" y="2563396"/>
                    <a:pt x="564924" y="2565516"/>
                  </a:cubicBezTo>
                  <a:cubicBezTo>
                    <a:pt x="806486" y="2570462"/>
                    <a:pt x="1652519" y="2552798"/>
                    <a:pt x="1956456" y="2538667"/>
                  </a:cubicBezTo>
                  <a:cubicBezTo>
                    <a:pt x="2106156" y="2531602"/>
                    <a:pt x="2228638" y="2508286"/>
                    <a:pt x="2289879" y="2513938"/>
                  </a:cubicBezTo>
                  <a:cubicBezTo>
                    <a:pt x="2313695" y="2516058"/>
                    <a:pt x="2326170" y="2519590"/>
                    <a:pt x="2338645" y="2526656"/>
                  </a:cubicBezTo>
                  <a:cubicBezTo>
                    <a:pt x="2349986" y="2533721"/>
                    <a:pt x="2360192" y="2546439"/>
                    <a:pt x="2361327" y="2557037"/>
                  </a:cubicBezTo>
                  <a:cubicBezTo>
                    <a:pt x="2362461" y="2566929"/>
                    <a:pt x="2356790" y="2580353"/>
                    <a:pt x="2346583" y="2588832"/>
                  </a:cubicBezTo>
                  <a:cubicBezTo>
                    <a:pt x="2336377" y="2596604"/>
                    <a:pt x="2301220" y="2606496"/>
                    <a:pt x="2301220" y="2606496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4" id="34"/>
          <p:cNvGrpSpPr/>
          <p:nvPr/>
        </p:nvGrpSpPr>
        <p:grpSpPr>
          <a:xfrm rot="-5400000">
            <a:off x="2758038" y="5821130"/>
            <a:ext cx="1790964" cy="3941211"/>
            <a:chOff x="0" y="0"/>
            <a:chExt cx="2387952" cy="5254948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41778" y="53299"/>
              <a:ext cx="2306704" cy="5150057"/>
            </a:xfrm>
            <a:custGeom>
              <a:avLst/>
              <a:gdLst/>
              <a:ahLst/>
              <a:cxnLst/>
              <a:rect r="r" b="b" t="t" l="l"/>
              <a:pathLst>
                <a:path h="5150057" w="2306704">
                  <a:moveTo>
                    <a:pt x="2126134" y="5049708"/>
                  </a:moveTo>
                  <a:cubicBezTo>
                    <a:pt x="1870470" y="5101724"/>
                    <a:pt x="1766737" y="5104462"/>
                    <a:pt x="1631570" y="5112675"/>
                  </a:cubicBezTo>
                  <a:cubicBezTo>
                    <a:pt x="1417817" y="5124994"/>
                    <a:pt x="1020698" y="5141420"/>
                    <a:pt x="797515" y="5146896"/>
                  </a:cubicBezTo>
                  <a:cubicBezTo>
                    <a:pt x="647679" y="5149633"/>
                    <a:pt x="504129" y="5152371"/>
                    <a:pt x="422400" y="5146896"/>
                  </a:cubicBezTo>
                  <a:cubicBezTo>
                    <a:pt x="382584" y="5142789"/>
                    <a:pt x="363723" y="5141420"/>
                    <a:pt x="334385" y="5131838"/>
                  </a:cubicBezTo>
                  <a:cubicBezTo>
                    <a:pt x="303998" y="5122256"/>
                    <a:pt x="272564" y="5111306"/>
                    <a:pt x="244273" y="5088035"/>
                  </a:cubicBezTo>
                  <a:cubicBezTo>
                    <a:pt x="212839" y="5060659"/>
                    <a:pt x="178261" y="5023700"/>
                    <a:pt x="155210" y="4971685"/>
                  </a:cubicBezTo>
                  <a:cubicBezTo>
                    <a:pt x="126919" y="4904612"/>
                    <a:pt x="116441" y="4782786"/>
                    <a:pt x="104915" y="4702025"/>
                  </a:cubicBezTo>
                  <a:cubicBezTo>
                    <a:pt x="94437" y="4636321"/>
                    <a:pt x="91293" y="4602100"/>
                    <a:pt x="85007" y="4524077"/>
                  </a:cubicBezTo>
                  <a:cubicBezTo>
                    <a:pt x="74529" y="4374874"/>
                    <a:pt x="71385" y="4060043"/>
                    <a:pt x="60907" y="3869774"/>
                  </a:cubicBezTo>
                  <a:cubicBezTo>
                    <a:pt x="52525" y="3720572"/>
                    <a:pt x="38903" y="3630229"/>
                    <a:pt x="32616" y="3474182"/>
                  </a:cubicBezTo>
                  <a:cubicBezTo>
                    <a:pt x="23186" y="3246956"/>
                    <a:pt x="32616" y="2891059"/>
                    <a:pt x="26329" y="2636457"/>
                  </a:cubicBezTo>
                  <a:cubicBezTo>
                    <a:pt x="21090" y="2421550"/>
                    <a:pt x="-1961" y="2209381"/>
                    <a:pt x="134" y="2046490"/>
                  </a:cubicBezTo>
                  <a:cubicBezTo>
                    <a:pt x="2230" y="1930139"/>
                    <a:pt x="17947" y="1876755"/>
                    <a:pt x="24234" y="1749453"/>
                  </a:cubicBezTo>
                  <a:cubicBezTo>
                    <a:pt x="33664" y="1516752"/>
                    <a:pt x="23186" y="962375"/>
                    <a:pt x="34712" y="768000"/>
                  </a:cubicBezTo>
                  <a:cubicBezTo>
                    <a:pt x="39951" y="684502"/>
                    <a:pt x="44142" y="644805"/>
                    <a:pt x="53572" y="590052"/>
                  </a:cubicBezTo>
                  <a:cubicBezTo>
                    <a:pt x="61955" y="540774"/>
                    <a:pt x="71385" y="495603"/>
                    <a:pt x="86054" y="454538"/>
                  </a:cubicBezTo>
                  <a:cubicBezTo>
                    <a:pt x="98628" y="416210"/>
                    <a:pt x="110154" y="384727"/>
                    <a:pt x="132158" y="349138"/>
                  </a:cubicBezTo>
                  <a:cubicBezTo>
                    <a:pt x="161497" y="302597"/>
                    <a:pt x="214935" y="247844"/>
                    <a:pt x="255799" y="210886"/>
                  </a:cubicBezTo>
                  <a:cubicBezTo>
                    <a:pt x="289329" y="178034"/>
                    <a:pt x="315524" y="157501"/>
                    <a:pt x="357436" y="134231"/>
                  </a:cubicBezTo>
                  <a:cubicBezTo>
                    <a:pt x="416114" y="101379"/>
                    <a:pt x="504129" y="68527"/>
                    <a:pt x="582715" y="49363"/>
                  </a:cubicBezTo>
                  <a:cubicBezTo>
                    <a:pt x="665492" y="27462"/>
                    <a:pt x="758746" y="21987"/>
                    <a:pt x="843619" y="15143"/>
                  </a:cubicBezTo>
                  <a:cubicBezTo>
                    <a:pt x="924300" y="8298"/>
                    <a:pt x="984025" y="8298"/>
                    <a:pt x="1079375" y="6930"/>
                  </a:cubicBezTo>
                  <a:cubicBezTo>
                    <a:pt x="1231307" y="2823"/>
                    <a:pt x="1518407" y="-2652"/>
                    <a:pt x="1666147" y="1454"/>
                  </a:cubicBezTo>
                  <a:cubicBezTo>
                    <a:pt x="1754163" y="5561"/>
                    <a:pt x="1823318" y="11036"/>
                    <a:pt x="1878852" y="17880"/>
                  </a:cubicBezTo>
                  <a:cubicBezTo>
                    <a:pt x="1914478" y="21987"/>
                    <a:pt x="1937529" y="23356"/>
                    <a:pt x="1965820" y="31569"/>
                  </a:cubicBezTo>
                  <a:cubicBezTo>
                    <a:pt x="1994111" y="39781"/>
                    <a:pt x="2024497" y="52101"/>
                    <a:pt x="2047549" y="68527"/>
                  </a:cubicBezTo>
                  <a:cubicBezTo>
                    <a:pt x="2068505" y="84953"/>
                    <a:pt x="2084222" y="104117"/>
                    <a:pt x="2099939" y="128756"/>
                  </a:cubicBezTo>
                  <a:cubicBezTo>
                    <a:pt x="2118800" y="160239"/>
                    <a:pt x="2132421" y="197197"/>
                    <a:pt x="2151282" y="246475"/>
                  </a:cubicBezTo>
                  <a:cubicBezTo>
                    <a:pt x="2179573" y="320392"/>
                    <a:pt x="2224628" y="439481"/>
                    <a:pt x="2246632" y="539405"/>
                  </a:cubicBezTo>
                  <a:cubicBezTo>
                    <a:pt x="2269684" y="636592"/>
                    <a:pt x="2279114" y="740624"/>
                    <a:pt x="2288544" y="837811"/>
                  </a:cubicBezTo>
                  <a:cubicBezTo>
                    <a:pt x="2297975" y="930892"/>
                    <a:pt x="2301118" y="974694"/>
                    <a:pt x="2304262" y="1110208"/>
                  </a:cubicBezTo>
                  <a:cubicBezTo>
                    <a:pt x="2313692" y="1507170"/>
                    <a:pt x="2293784" y="2817142"/>
                    <a:pt x="2279114" y="3452281"/>
                  </a:cubicBezTo>
                  <a:cubicBezTo>
                    <a:pt x="2268636" y="3888939"/>
                    <a:pt x="2262349" y="4300957"/>
                    <a:pt x="2240345" y="4556929"/>
                  </a:cubicBezTo>
                  <a:cubicBezTo>
                    <a:pt x="2228820" y="4692443"/>
                    <a:pt x="2213103" y="4795105"/>
                    <a:pt x="2197385" y="4869023"/>
                  </a:cubicBezTo>
                  <a:cubicBezTo>
                    <a:pt x="2187955" y="4910088"/>
                    <a:pt x="2182716" y="4934726"/>
                    <a:pt x="2169095" y="4964841"/>
                  </a:cubicBezTo>
                  <a:cubicBezTo>
                    <a:pt x="2153378" y="4997693"/>
                    <a:pt x="2124039" y="5037389"/>
                    <a:pt x="2105178" y="5056552"/>
                  </a:cubicBezTo>
                  <a:cubicBezTo>
                    <a:pt x="2094700" y="5067504"/>
                    <a:pt x="2087366" y="5072978"/>
                    <a:pt x="2075840" y="5075716"/>
                  </a:cubicBezTo>
                  <a:cubicBezTo>
                    <a:pt x="2061171" y="5078454"/>
                    <a:pt x="2039166" y="5074348"/>
                    <a:pt x="2026593" y="5066134"/>
                  </a:cubicBezTo>
                  <a:cubicBezTo>
                    <a:pt x="2016115" y="5060659"/>
                    <a:pt x="2007732" y="5049708"/>
                    <a:pt x="2002493" y="5037389"/>
                  </a:cubicBezTo>
                  <a:cubicBezTo>
                    <a:pt x="1996207" y="5025069"/>
                    <a:pt x="1990967" y="5012750"/>
                    <a:pt x="1990967" y="4996324"/>
                  </a:cubicBezTo>
                  <a:cubicBezTo>
                    <a:pt x="1990967" y="4975791"/>
                    <a:pt x="1998302" y="4938833"/>
                    <a:pt x="2011924" y="4922407"/>
                  </a:cubicBezTo>
                  <a:cubicBezTo>
                    <a:pt x="2025545" y="4905981"/>
                    <a:pt x="2054884" y="4893661"/>
                    <a:pt x="2073744" y="4897768"/>
                  </a:cubicBezTo>
                  <a:cubicBezTo>
                    <a:pt x="2092605" y="4903243"/>
                    <a:pt x="2115656" y="4930620"/>
                    <a:pt x="2124039" y="4952521"/>
                  </a:cubicBezTo>
                  <a:cubicBezTo>
                    <a:pt x="2131373" y="4968947"/>
                    <a:pt x="2130326" y="4992217"/>
                    <a:pt x="2127182" y="5010012"/>
                  </a:cubicBezTo>
                  <a:cubicBezTo>
                    <a:pt x="2124039" y="5027807"/>
                    <a:pt x="2114609" y="5046971"/>
                    <a:pt x="2103083" y="5057921"/>
                  </a:cubicBezTo>
                  <a:cubicBezTo>
                    <a:pt x="2092605" y="5070241"/>
                    <a:pt x="2075840" y="5077085"/>
                    <a:pt x="2061171" y="5078454"/>
                  </a:cubicBezTo>
                  <a:cubicBezTo>
                    <a:pt x="2047549" y="5078454"/>
                    <a:pt x="2030784" y="5072978"/>
                    <a:pt x="2019258" y="5060659"/>
                  </a:cubicBezTo>
                  <a:cubicBezTo>
                    <a:pt x="2005637" y="5045602"/>
                    <a:pt x="1989919" y="5008643"/>
                    <a:pt x="1990967" y="4984004"/>
                  </a:cubicBezTo>
                  <a:cubicBezTo>
                    <a:pt x="1990967" y="4959365"/>
                    <a:pt x="2006685" y="4923776"/>
                    <a:pt x="2023449" y="4910088"/>
                  </a:cubicBezTo>
                  <a:cubicBezTo>
                    <a:pt x="2039166" y="4897768"/>
                    <a:pt x="2070601" y="4896399"/>
                    <a:pt x="2088413" y="4904612"/>
                  </a:cubicBezTo>
                  <a:cubicBezTo>
                    <a:pt x="2102035" y="4910088"/>
                    <a:pt x="2114609" y="4925144"/>
                    <a:pt x="2120895" y="4942939"/>
                  </a:cubicBezTo>
                  <a:cubicBezTo>
                    <a:pt x="2128230" y="4966209"/>
                    <a:pt x="2125087" y="5018225"/>
                    <a:pt x="2116704" y="5040127"/>
                  </a:cubicBezTo>
                  <a:cubicBezTo>
                    <a:pt x="2111465" y="5053815"/>
                    <a:pt x="2102035" y="5062028"/>
                    <a:pt x="2091557" y="5068872"/>
                  </a:cubicBezTo>
                  <a:cubicBezTo>
                    <a:pt x="2077935" y="5075716"/>
                    <a:pt x="2056979" y="5079823"/>
                    <a:pt x="2042310" y="5074348"/>
                  </a:cubicBezTo>
                  <a:cubicBezTo>
                    <a:pt x="2027641" y="5070241"/>
                    <a:pt x="2010876" y="5053815"/>
                    <a:pt x="2002493" y="5037389"/>
                  </a:cubicBezTo>
                  <a:cubicBezTo>
                    <a:pt x="1994111" y="5020963"/>
                    <a:pt x="1987824" y="4999062"/>
                    <a:pt x="1990967" y="4974422"/>
                  </a:cubicBezTo>
                  <a:cubicBezTo>
                    <a:pt x="1997254" y="4934726"/>
                    <a:pt x="2046501" y="4889555"/>
                    <a:pt x="2066410" y="4830695"/>
                  </a:cubicBezTo>
                  <a:cubicBezTo>
                    <a:pt x="2092605" y="4752672"/>
                    <a:pt x="2104131" y="4670542"/>
                    <a:pt x="2117752" y="4539134"/>
                  </a:cubicBezTo>
                  <a:cubicBezTo>
                    <a:pt x="2146043" y="4274949"/>
                    <a:pt x="2156521" y="3773957"/>
                    <a:pt x="2168047" y="3333192"/>
                  </a:cubicBezTo>
                  <a:cubicBezTo>
                    <a:pt x="2180620" y="2802085"/>
                    <a:pt x="2183764" y="1961622"/>
                    <a:pt x="2181668" y="1568767"/>
                  </a:cubicBezTo>
                  <a:cubicBezTo>
                    <a:pt x="2180620" y="1371656"/>
                    <a:pt x="2182716" y="1271731"/>
                    <a:pt x="2173286" y="1122528"/>
                  </a:cubicBezTo>
                  <a:cubicBezTo>
                    <a:pt x="2163856" y="970588"/>
                    <a:pt x="2140804" y="772107"/>
                    <a:pt x="2124039" y="663969"/>
                  </a:cubicBezTo>
                  <a:cubicBezTo>
                    <a:pt x="2114609" y="605109"/>
                    <a:pt x="2108322" y="570889"/>
                    <a:pt x="2096796" y="528455"/>
                  </a:cubicBezTo>
                  <a:cubicBezTo>
                    <a:pt x="2085270" y="487390"/>
                    <a:pt x="2068505" y="450431"/>
                    <a:pt x="2053836" y="410735"/>
                  </a:cubicBezTo>
                  <a:cubicBezTo>
                    <a:pt x="2039166" y="369670"/>
                    <a:pt x="2026593" y="320392"/>
                    <a:pt x="2006685" y="286171"/>
                  </a:cubicBezTo>
                  <a:cubicBezTo>
                    <a:pt x="1988872" y="254688"/>
                    <a:pt x="1966868" y="223205"/>
                    <a:pt x="1942768" y="208148"/>
                  </a:cubicBezTo>
                  <a:cubicBezTo>
                    <a:pt x="1920764" y="194460"/>
                    <a:pt x="1900856" y="197197"/>
                    <a:pt x="1867326" y="193091"/>
                  </a:cubicBezTo>
                  <a:cubicBezTo>
                    <a:pt x="1805506" y="184878"/>
                    <a:pt x="1700725" y="179403"/>
                    <a:pt x="1593849" y="178034"/>
                  </a:cubicBezTo>
                  <a:cubicBezTo>
                    <a:pt x="1441917" y="175296"/>
                    <a:pt x="1213495" y="180771"/>
                    <a:pt x="1040607" y="190353"/>
                  </a:cubicBezTo>
                  <a:cubicBezTo>
                    <a:pt x="887627" y="199935"/>
                    <a:pt x="723121" y="204042"/>
                    <a:pt x="608910" y="230049"/>
                  </a:cubicBezTo>
                  <a:cubicBezTo>
                    <a:pt x="533468" y="246475"/>
                    <a:pt x="480030" y="264270"/>
                    <a:pt x="421353" y="297122"/>
                  </a:cubicBezTo>
                  <a:cubicBezTo>
                    <a:pt x="364771" y="329974"/>
                    <a:pt x="299807" y="383359"/>
                    <a:pt x="263134" y="427161"/>
                  </a:cubicBezTo>
                  <a:cubicBezTo>
                    <a:pt x="237986" y="455907"/>
                    <a:pt x="223317" y="484652"/>
                    <a:pt x="209696" y="517504"/>
                  </a:cubicBezTo>
                  <a:cubicBezTo>
                    <a:pt x="196074" y="550356"/>
                    <a:pt x="188739" y="585946"/>
                    <a:pt x="181405" y="624273"/>
                  </a:cubicBezTo>
                  <a:cubicBezTo>
                    <a:pt x="171975" y="670813"/>
                    <a:pt x="167783" y="702297"/>
                    <a:pt x="162544" y="773476"/>
                  </a:cubicBezTo>
                  <a:cubicBezTo>
                    <a:pt x="149971" y="956899"/>
                    <a:pt x="161497" y="1524965"/>
                    <a:pt x="147875" y="1757666"/>
                  </a:cubicBezTo>
                  <a:cubicBezTo>
                    <a:pt x="140540" y="1884968"/>
                    <a:pt x="122728" y="1964360"/>
                    <a:pt x="117489" y="2054703"/>
                  </a:cubicBezTo>
                  <a:cubicBezTo>
                    <a:pt x="114345" y="2129989"/>
                    <a:pt x="115393" y="2157365"/>
                    <a:pt x="117489" y="2261397"/>
                  </a:cubicBezTo>
                  <a:cubicBezTo>
                    <a:pt x="123775" y="2589917"/>
                    <a:pt x="176166" y="3987495"/>
                    <a:pt x="195026" y="4305064"/>
                  </a:cubicBezTo>
                  <a:cubicBezTo>
                    <a:pt x="201313" y="4402251"/>
                    <a:pt x="201313" y="4421414"/>
                    <a:pt x="211791" y="4495331"/>
                  </a:cubicBezTo>
                  <a:cubicBezTo>
                    <a:pt x="225413" y="4604838"/>
                    <a:pt x="243225" y="4825220"/>
                    <a:pt x="284090" y="4893661"/>
                  </a:cubicBezTo>
                  <a:cubicBezTo>
                    <a:pt x="305046" y="4930620"/>
                    <a:pt x="330193" y="4936095"/>
                    <a:pt x="362675" y="4948415"/>
                  </a:cubicBezTo>
                  <a:cubicBezTo>
                    <a:pt x="404588" y="4966210"/>
                    <a:pt x="443357" y="4966210"/>
                    <a:pt x="521942" y="4970316"/>
                  </a:cubicBezTo>
                  <a:cubicBezTo>
                    <a:pt x="745125" y="4979898"/>
                    <a:pt x="1526789" y="4945677"/>
                    <a:pt x="1807601" y="4918301"/>
                  </a:cubicBezTo>
                  <a:cubicBezTo>
                    <a:pt x="1945912" y="4904612"/>
                    <a:pt x="2059075" y="4859441"/>
                    <a:pt x="2115656" y="4870392"/>
                  </a:cubicBezTo>
                  <a:cubicBezTo>
                    <a:pt x="2137660" y="4874498"/>
                    <a:pt x="2149186" y="4881342"/>
                    <a:pt x="2160712" y="4895030"/>
                  </a:cubicBezTo>
                  <a:cubicBezTo>
                    <a:pt x="2171190" y="4908719"/>
                    <a:pt x="2180620" y="4933358"/>
                    <a:pt x="2181668" y="4953890"/>
                  </a:cubicBezTo>
                  <a:cubicBezTo>
                    <a:pt x="2182716" y="4973054"/>
                    <a:pt x="2177477" y="4999062"/>
                    <a:pt x="2168047" y="5015488"/>
                  </a:cubicBezTo>
                  <a:cubicBezTo>
                    <a:pt x="2158617" y="5030545"/>
                    <a:pt x="2126134" y="5049709"/>
                    <a:pt x="2126134" y="5049709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196120" y="4930122"/>
            <a:ext cx="3114263" cy="2853443"/>
          </a:xfrm>
          <a:custGeom>
            <a:avLst/>
            <a:gdLst/>
            <a:ahLst/>
            <a:cxnLst/>
            <a:rect r="r" b="b" t="t" l="l"/>
            <a:pathLst>
              <a:path h="2853443" w="3114263">
                <a:moveTo>
                  <a:pt x="0" y="0"/>
                </a:moveTo>
                <a:lnTo>
                  <a:pt x="3114263" y="0"/>
                </a:lnTo>
                <a:lnTo>
                  <a:pt x="3114263" y="2853443"/>
                </a:lnTo>
                <a:lnTo>
                  <a:pt x="0" y="285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77617" y="2740348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victories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&amp; roadblocks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84220" y="1691301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78148" y="4752774"/>
            <a:ext cx="10600227" cy="3241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10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Any </a:t>
            </a:r>
            <a:r>
              <a:rPr lang="en-US" sz="5298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wins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or </a:t>
            </a:r>
            <a:r>
              <a:rPr lang="en-US" sz="5298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obstacles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you’d like to share with the cohort?</a:t>
            </a:r>
          </a:p>
          <a:p>
            <a:pPr algn="l">
              <a:lnSpc>
                <a:spcPts val="6410"/>
              </a:lnSpc>
            </a:pPr>
          </a:p>
          <a:p>
            <a:pPr algn="l" marL="0" indent="0" lvl="0">
              <a:lnSpc>
                <a:spcPts val="6410"/>
              </a:lnSpc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ex. landed my first customer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99740" y="2343573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homework 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review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000271" y="1537178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06597" y="4342657"/>
            <a:ext cx="14896526" cy="3241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43874" indent="-571937" lvl="1">
              <a:lnSpc>
                <a:spcPts val="6410"/>
              </a:lnSpc>
              <a:buFont typeface="Arial"/>
              <a:buChar char="•"/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Share a customer persona with the cohort</a:t>
            </a:r>
          </a:p>
          <a:p>
            <a:pPr algn="l" marL="1143874" indent="-571937" lvl="1">
              <a:lnSpc>
                <a:spcPts val="6410"/>
              </a:lnSpc>
              <a:buFont typeface="Arial"/>
              <a:buChar char="•"/>
            </a:pP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Any challenges or problems with the homework?</a:t>
            </a:r>
          </a:p>
          <a:p>
            <a:pPr algn="l" marL="1143874" indent="-571937" lvl="1">
              <a:lnSpc>
                <a:spcPts val="6410"/>
              </a:lnSpc>
              <a:buFont typeface="Arial"/>
              <a:buChar char="•"/>
            </a:pP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Progress on the pitch course?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56015" y="3126070"/>
            <a:ext cx="15003285" cy="257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30"/>
              </a:lnSpc>
              <a:spcBef>
                <a:spcPct val="0"/>
              </a:spcBef>
            </a:pPr>
            <a:r>
              <a:rPr lang="en-US" b="true" sz="737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“we have a strategic plan--it’s called </a:t>
            </a:r>
            <a:r>
              <a:rPr lang="en-US" b="true" sz="7379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doing things</a:t>
            </a:r>
            <a:r>
              <a:rPr lang="en-US" b="true" sz="737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.”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256015" y="5948276"/>
            <a:ext cx="12804955" cy="735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58"/>
              </a:lnSpc>
              <a:spcBef>
                <a:spcPct val="0"/>
              </a:spcBef>
            </a:pPr>
            <a:r>
              <a:rPr lang="en-US" sz="432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-Bill Gates | Microsoft Co-Founder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DAG0k_IwbgA</dc:identifier>
  <dcterms:modified xsi:type="dcterms:W3CDTF">2011-08-01T06:04:30Z</dcterms:modified>
  <cp:revision>1</cp:revision>
  <dc:title>CA Week 3</dc:title>
</cp:coreProperties>
</file>