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8288000" cy="10287000"/>
  <p:notesSz cx="6858000" cy="9144000"/>
  <p:embeddedFontLst>
    <p:embeddedFont>
      <p:font typeface="Galano Grotesque Alt Bold" charset="1" panose="00000800000000000000"/>
      <p:regular r:id="rId41"/>
    </p:embeddedFont>
    <p:embeddedFont>
      <p:font typeface="Galano Grotesque Alt" charset="1" panose="00000500000000000000"/>
      <p:regular r:id="rId42"/>
    </p:embeddedFont>
    <p:embeddedFont>
      <p:font typeface="Galano Grotesque Alt Bold Italics" charset="1" panose="00000800000000000000"/>
      <p:regular r:id="rId43"/>
    </p:embeddedFont>
    <p:embeddedFont>
      <p:font typeface="Montserrat" charset="1" panose="00000500000000000000"/>
      <p:regular r:id="rId44"/>
    </p:embeddedFont>
    <p:embeddedFont>
      <p:font typeface="Montserrat Bold" charset="1" panose="00000600000000000000"/>
      <p:regular r:id="rId45"/>
    </p:embeddedFont>
    <p:embeddedFont>
      <p:font typeface="Canva Sans Bold" charset="1" panose="020B0803030501040103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https://www.avantecommunity.com/c/pitching-101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52103" y="3957228"/>
            <a:ext cx="11859330" cy="2393428"/>
          </a:xfrm>
          <a:custGeom>
            <a:avLst/>
            <a:gdLst/>
            <a:ahLst/>
            <a:cxnLst/>
            <a:rect r="r" b="b" t="t" l="l"/>
            <a:pathLst>
              <a:path h="2393428" w="11859330">
                <a:moveTo>
                  <a:pt x="0" y="0"/>
                </a:moveTo>
                <a:lnTo>
                  <a:pt x="11859330" y="0"/>
                </a:lnTo>
                <a:lnTo>
                  <a:pt x="11859330" y="2393428"/>
                </a:lnTo>
                <a:lnTo>
                  <a:pt x="0" y="2393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59245" y="3028507"/>
            <a:ext cx="4954605" cy="117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05"/>
              </a:lnSpc>
              <a:spcBef>
                <a:spcPct val="0"/>
              </a:spcBef>
            </a:pPr>
            <a:r>
              <a:rPr lang="en-US" b="true" sz="68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welcome to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72928" y="6367615"/>
            <a:ext cx="1883240" cy="757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02"/>
              </a:lnSpc>
              <a:spcBef>
                <a:spcPct val="0"/>
              </a:spcBef>
            </a:pPr>
            <a:r>
              <a:rPr lang="en-US" b="true" sz="443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week 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56015" y="2536135"/>
            <a:ext cx="15003285" cy="3879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330"/>
              </a:lnSpc>
              <a:spcBef>
                <a:spcPct val="0"/>
              </a:spcBef>
            </a:pP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“your most </a:t>
            </a:r>
            <a:r>
              <a:rPr lang="en-US" b="true" sz="7379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unhappy</a:t>
            </a:r>
            <a:r>
              <a:rPr lang="en-US" b="true" sz="737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customers are your greatest source of learning.”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56015" y="6862676"/>
            <a:ext cx="12804955" cy="735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8"/>
              </a:lnSpc>
              <a:spcBef>
                <a:spcPct val="0"/>
              </a:spcBef>
            </a:pPr>
            <a:r>
              <a:rPr lang="en-US" sz="4327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-Bill Gates | Microsoft Co-Founder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113762"/>
            <a:ext cx="14484350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product-market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8310" y="1818222"/>
            <a:ext cx="13760450" cy="162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product-market fit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28310" y="3985953"/>
            <a:ext cx="14431381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business must solve an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important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problem for your customers. </a:t>
            </a:r>
          </a:p>
          <a:p>
            <a:pPr algn="l">
              <a:lnSpc>
                <a:spcPts val="7417"/>
              </a:lnSpc>
            </a:pP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Adoption is needed for growth.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71096" y="1792705"/>
            <a:ext cx="13760450" cy="123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chasm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18670" y="3399070"/>
            <a:ext cx="9224860" cy="4916505"/>
            <a:chOff x="0" y="0"/>
            <a:chExt cx="12299813" cy="655534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159407"/>
              <a:ext cx="12299813" cy="6236525"/>
              <a:chOff x="0" y="0"/>
              <a:chExt cx="4274726" cy="216746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274726" cy="2167467"/>
              </a:xfrm>
              <a:custGeom>
                <a:avLst/>
                <a:gdLst/>
                <a:ahLst/>
                <a:cxnLst/>
                <a:rect r="r" b="b" t="t" l="l"/>
                <a:pathLst>
                  <a:path h="2167467" w="4274726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322938" y="0"/>
              <a:ext cx="11653937" cy="6555340"/>
            </a:xfrm>
            <a:custGeom>
              <a:avLst/>
              <a:gdLst/>
              <a:ahLst/>
              <a:cxnLst/>
              <a:rect r="r" b="b" t="t" l="l"/>
              <a:pathLst>
                <a:path h="6555340" w="11653937">
                  <a:moveTo>
                    <a:pt x="0" y="0"/>
                  </a:moveTo>
                  <a:lnTo>
                    <a:pt x="11653937" y="0"/>
                  </a:lnTo>
                  <a:lnTo>
                    <a:pt x="11653937" y="6555340"/>
                  </a:lnTo>
                  <a:lnTo>
                    <a:pt x="0" y="655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3216798">
              <a:off x="3377047" y="2603530"/>
              <a:ext cx="911193" cy="385845"/>
              <a:chOff x="0" y="0"/>
              <a:chExt cx="1395060" cy="59073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395060" cy="590739"/>
              </a:xfrm>
              <a:custGeom>
                <a:avLst/>
                <a:gdLst/>
                <a:ahLst/>
                <a:cxnLst/>
                <a:rect r="r" b="b" t="t" l="l"/>
                <a:pathLst>
                  <a:path h="590739" w="1395060">
                    <a:moveTo>
                      <a:pt x="1395060" y="295370"/>
                    </a:moveTo>
                    <a:lnTo>
                      <a:pt x="988660" y="0"/>
                    </a:lnTo>
                    <a:lnTo>
                      <a:pt x="988660" y="203200"/>
                    </a:lnTo>
                    <a:lnTo>
                      <a:pt x="0" y="203200"/>
                    </a:lnTo>
                    <a:lnTo>
                      <a:pt x="0" y="387539"/>
                    </a:lnTo>
                    <a:lnTo>
                      <a:pt x="988660" y="387539"/>
                    </a:lnTo>
                    <a:lnTo>
                      <a:pt x="988660" y="590739"/>
                    </a:lnTo>
                    <a:lnTo>
                      <a:pt x="1395060" y="295370"/>
                    </a:lnTo>
                    <a:close/>
                  </a:path>
                </a:pathLst>
              </a:custGeom>
              <a:solidFill>
                <a:srgbClr val="03265B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165100"/>
                <a:ext cx="1293460" cy="2224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0"/>
                  </a:lnSpc>
                </a:pPr>
              </a:p>
            </p:txBody>
          </p:sp>
        </p:grpSp>
        <p:sp>
          <p:nvSpPr>
            <p:cNvPr name="AutoShape 13" id="13"/>
            <p:cNvSpPr/>
            <p:nvPr/>
          </p:nvSpPr>
          <p:spPr>
            <a:xfrm>
              <a:off x="1009293" y="3432796"/>
              <a:ext cx="3100058" cy="0"/>
            </a:xfrm>
            <a:prstGeom prst="line">
              <a:avLst/>
            </a:prstGeom>
            <a:ln cap="flat" w="28873">
              <a:solidFill>
                <a:srgbClr val="000000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AutoShape 14" id="14"/>
            <p:cNvSpPr/>
            <p:nvPr/>
          </p:nvSpPr>
          <p:spPr>
            <a:xfrm flipH="true">
              <a:off x="1009293" y="3432796"/>
              <a:ext cx="0" cy="1708231"/>
            </a:xfrm>
            <a:prstGeom prst="line">
              <a:avLst/>
            </a:prstGeom>
            <a:ln cap="flat" w="28873">
              <a:solidFill>
                <a:srgbClr val="000000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AutoShape 15" id="15"/>
            <p:cNvSpPr/>
            <p:nvPr/>
          </p:nvSpPr>
          <p:spPr>
            <a:xfrm flipV="true">
              <a:off x="4369977" y="1459261"/>
              <a:ext cx="6996373" cy="0"/>
            </a:xfrm>
            <a:prstGeom prst="line">
              <a:avLst/>
            </a:prstGeom>
            <a:ln cap="flat" w="28873">
              <a:solidFill>
                <a:srgbClr val="000000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AutoShape 16" id="16"/>
            <p:cNvSpPr/>
            <p:nvPr/>
          </p:nvSpPr>
          <p:spPr>
            <a:xfrm flipH="true" flipV="true">
              <a:off x="4369977" y="1459261"/>
              <a:ext cx="0" cy="1543249"/>
            </a:xfrm>
            <a:prstGeom prst="line">
              <a:avLst/>
            </a:prstGeom>
            <a:ln cap="flat" w="28873">
              <a:solidFill>
                <a:srgbClr val="000000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AutoShape 17" id="17"/>
            <p:cNvSpPr/>
            <p:nvPr/>
          </p:nvSpPr>
          <p:spPr>
            <a:xfrm flipV="true">
              <a:off x="11380786" y="1459261"/>
              <a:ext cx="0" cy="3681766"/>
            </a:xfrm>
            <a:prstGeom prst="line">
              <a:avLst/>
            </a:prstGeom>
            <a:ln cap="flat" w="28873">
              <a:solidFill>
                <a:srgbClr val="000000"/>
              </a:solidFill>
              <a:prstDash val="sysDot"/>
              <a:headEnd type="none" len="sm" w="sm"/>
              <a:tailEnd type="none" len="sm" w="sm"/>
            </a:ln>
          </p:spPr>
        </p:sp>
        <p:sp>
          <p:nvSpPr>
            <p:cNvPr name="TextBox 18" id="18"/>
            <p:cNvSpPr txBox="true"/>
            <p:nvPr/>
          </p:nvSpPr>
          <p:spPr>
            <a:xfrm rot="0">
              <a:off x="1352882" y="5284126"/>
              <a:ext cx="1257038" cy="77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INNOVATORS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2.5%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977345" y="5284126"/>
              <a:ext cx="1031357" cy="77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EARLY </a:t>
              </a:r>
            </a:p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ADOPTERS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13.5%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4795481" y="5284126"/>
              <a:ext cx="997465" cy="77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EARLY </a:t>
              </a:r>
            </a:p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MAJORITY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34%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658721" y="5284126"/>
              <a:ext cx="997465" cy="77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LATE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MAJORITY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34%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8803030" y="5284126"/>
              <a:ext cx="1055831" cy="772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LAGGARDS</a:t>
              </a:r>
            </a:p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34%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2691548" y="2077009"/>
              <a:ext cx="1141096" cy="2382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n-US" b="true" sz="1133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CHASM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2195240" y="3097770"/>
              <a:ext cx="829360" cy="179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08"/>
                </a:lnSpc>
                <a:spcBef>
                  <a:spcPct val="0"/>
                </a:spcBef>
              </a:pPr>
              <a:r>
                <a:rPr lang="en-US" b="true" sz="792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Early Market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7017488" y="1122430"/>
              <a:ext cx="1277396" cy="179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08"/>
                </a:lnSpc>
                <a:spcBef>
                  <a:spcPct val="0"/>
                </a:spcBef>
              </a:pPr>
              <a:r>
                <a:rPr lang="en-US" b="true" sz="792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Mainstream Market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1658453" y="3619882"/>
            <a:ext cx="5058450" cy="4389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35"/>
              </a:lnSpc>
              <a:spcBef>
                <a:spcPct val="0"/>
              </a:spcBef>
            </a:pPr>
            <a:r>
              <a:rPr lang="en-US" sz="416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 chasm is the divide between early market customers and mainstream market customers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371766" y="3146883"/>
            <a:ext cx="1443174" cy="1685458"/>
          </a:xfrm>
          <a:custGeom>
            <a:avLst/>
            <a:gdLst/>
            <a:ahLst/>
            <a:cxnLst/>
            <a:rect r="r" b="b" t="t" l="l"/>
            <a:pathLst>
              <a:path h="1685458" w="1443174">
                <a:moveTo>
                  <a:pt x="0" y="0"/>
                </a:moveTo>
                <a:lnTo>
                  <a:pt x="1443174" y="0"/>
                </a:lnTo>
                <a:lnTo>
                  <a:pt x="1443174" y="1685459"/>
                </a:lnTo>
                <a:lnTo>
                  <a:pt x="0" y="16854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01501" y="3329066"/>
            <a:ext cx="1708375" cy="1494828"/>
          </a:xfrm>
          <a:custGeom>
            <a:avLst/>
            <a:gdLst/>
            <a:ahLst/>
            <a:cxnLst/>
            <a:rect r="r" b="b" t="t" l="l"/>
            <a:pathLst>
              <a:path h="1494828" w="1708375">
                <a:moveTo>
                  <a:pt x="0" y="0"/>
                </a:moveTo>
                <a:lnTo>
                  <a:pt x="1708374" y="0"/>
                </a:lnTo>
                <a:lnTo>
                  <a:pt x="1708374" y="1494828"/>
                </a:lnTo>
                <a:lnTo>
                  <a:pt x="0" y="1494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84307" y="3314514"/>
            <a:ext cx="1844604" cy="1388064"/>
          </a:xfrm>
          <a:custGeom>
            <a:avLst/>
            <a:gdLst/>
            <a:ahLst/>
            <a:cxnLst/>
            <a:rect r="r" b="b" t="t" l="l"/>
            <a:pathLst>
              <a:path h="1388064" w="1844604">
                <a:moveTo>
                  <a:pt x="0" y="0"/>
                </a:moveTo>
                <a:lnTo>
                  <a:pt x="1844604" y="0"/>
                </a:lnTo>
                <a:lnTo>
                  <a:pt x="1844604" y="1388064"/>
                </a:lnTo>
                <a:lnTo>
                  <a:pt x="0" y="1388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945906" y="3350254"/>
            <a:ext cx="1824282" cy="1372772"/>
          </a:xfrm>
          <a:custGeom>
            <a:avLst/>
            <a:gdLst/>
            <a:ahLst/>
            <a:cxnLst/>
            <a:rect r="r" b="b" t="t" l="l"/>
            <a:pathLst>
              <a:path h="1372772" w="1824282">
                <a:moveTo>
                  <a:pt x="1824282" y="0"/>
                </a:moveTo>
                <a:lnTo>
                  <a:pt x="0" y="0"/>
                </a:lnTo>
                <a:lnTo>
                  <a:pt x="0" y="1372772"/>
                </a:lnTo>
                <a:lnTo>
                  <a:pt x="1824282" y="1372772"/>
                </a:lnTo>
                <a:lnTo>
                  <a:pt x="182428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23712" y="3350254"/>
            <a:ext cx="1463841" cy="1463841"/>
          </a:xfrm>
          <a:custGeom>
            <a:avLst/>
            <a:gdLst/>
            <a:ahLst/>
            <a:cxnLst/>
            <a:rect r="r" b="b" t="t" l="l"/>
            <a:pathLst>
              <a:path h="1463841" w="1463841">
                <a:moveTo>
                  <a:pt x="0" y="0"/>
                </a:moveTo>
                <a:lnTo>
                  <a:pt x="1463841" y="0"/>
                </a:lnTo>
                <a:lnTo>
                  <a:pt x="1463841" y="1463841"/>
                </a:lnTo>
                <a:lnTo>
                  <a:pt x="0" y="1463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231823" y="3913932"/>
            <a:ext cx="452795" cy="336485"/>
            <a:chOff x="0" y="0"/>
            <a:chExt cx="812800" cy="60401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604015"/>
            </a:xfrm>
            <a:custGeom>
              <a:avLst/>
              <a:gdLst/>
              <a:ahLst/>
              <a:cxnLst/>
              <a:rect r="r" b="b" t="t" l="l"/>
              <a:pathLst>
                <a:path h="604015" w="812800">
                  <a:moveTo>
                    <a:pt x="812800" y="30200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815"/>
                  </a:lnTo>
                  <a:lnTo>
                    <a:pt x="406400" y="400815"/>
                  </a:lnTo>
                  <a:lnTo>
                    <a:pt x="406400" y="604015"/>
                  </a:lnTo>
                  <a:lnTo>
                    <a:pt x="812800" y="3020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184150"/>
              <a:ext cx="711200" cy="21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8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170694" y="3908238"/>
            <a:ext cx="452795" cy="336485"/>
            <a:chOff x="0" y="0"/>
            <a:chExt cx="812800" cy="6040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604015"/>
            </a:xfrm>
            <a:custGeom>
              <a:avLst/>
              <a:gdLst/>
              <a:ahLst/>
              <a:cxnLst/>
              <a:rect r="r" b="b" t="t" l="l"/>
              <a:pathLst>
                <a:path h="604015" w="812800">
                  <a:moveTo>
                    <a:pt x="812800" y="30200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815"/>
                  </a:lnTo>
                  <a:lnTo>
                    <a:pt x="406400" y="400815"/>
                  </a:lnTo>
                  <a:lnTo>
                    <a:pt x="406400" y="604015"/>
                  </a:lnTo>
                  <a:lnTo>
                    <a:pt x="812800" y="3020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84150"/>
              <a:ext cx="711200" cy="21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161011" y="3913932"/>
            <a:ext cx="452795" cy="336485"/>
            <a:chOff x="0" y="0"/>
            <a:chExt cx="812800" cy="60401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04015"/>
            </a:xfrm>
            <a:custGeom>
              <a:avLst/>
              <a:gdLst/>
              <a:ahLst/>
              <a:cxnLst/>
              <a:rect r="r" b="b" t="t" l="l"/>
              <a:pathLst>
                <a:path h="604015" w="812800">
                  <a:moveTo>
                    <a:pt x="812800" y="30200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815"/>
                  </a:lnTo>
                  <a:lnTo>
                    <a:pt x="406400" y="400815"/>
                  </a:lnTo>
                  <a:lnTo>
                    <a:pt x="406400" y="604015"/>
                  </a:lnTo>
                  <a:lnTo>
                    <a:pt x="812800" y="3020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84150"/>
              <a:ext cx="711200" cy="21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8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320553" y="3908238"/>
            <a:ext cx="452795" cy="336485"/>
            <a:chOff x="0" y="0"/>
            <a:chExt cx="812800" cy="6040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604015"/>
            </a:xfrm>
            <a:custGeom>
              <a:avLst/>
              <a:gdLst/>
              <a:ahLst/>
              <a:cxnLst/>
              <a:rect r="r" b="b" t="t" l="l"/>
              <a:pathLst>
                <a:path h="604015" w="812800">
                  <a:moveTo>
                    <a:pt x="812800" y="30200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815"/>
                  </a:lnTo>
                  <a:lnTo>
                    <a:pt x="406400" y="400815"/>
                  </a:lnTo>
                  <a:lnTo>
                    <a:pt x="406400" y="604015"/>
                  </a:lnTo>
                  <a:lnTo>
                    <a:pt x="812800" y="30200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84150"/>
              <a:ext cx="711200" cy="21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8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694570" y="1365744"/>
            <a:ext cx="13760450" cy="123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categories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069550" y="5134518"/>
            <a:ext cx="2712714" cy="58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06"/>
              </a:lnSpc>
              <a:spcBef>
                <a:spcPct val="0"/>
              </a:spcBef>
            </a:pPr>
            <a:r>
              <a:rPr lang="en-US" b="true" sz="3361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Innovators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782264" y="5077689"/>
            <a:ext cx="2683891" cy="117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03"/>
              </a:lnSpc>
              <a:spcBef>
                <a:spcPct val="0"/>
              </a:spcBef>
            </a:pPr>
            <a:r>
              <a:rPr lang="en-US" b="true" sz="335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Early</a:t>
            </a:r>
          </a:p>
          <a:p>
            <a:pPr algn="ctr" marL="0" indent="0" lvl="0">
              <a:lnSpc>
                <a:spcPts val="4703"/>
              </a:lnSpc>
              <a:spcBef>
                <a:spcPct val="0"/>
              </a:spcBef>
            </a:pPr>
            <a:r>
              <a:rPr lang="en-US" b="true" sz="3359" strike="noStrike" u="non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Adopters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819991" y="5077689"/>
            <a:ext cx="2173236" cy="117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Early</a:t>
            </a:r>
          </a:p>
          <a:p>
            <a:pPr algn="ctr" marL="0" indent="0" lvl="0">
              <a:lnSpc>
                <a:spcPts val="4703"/>
              </a:lnSpc>
              <a:spcBef>
                <a:spcPct val="0"/>
              </a:spcBef>
            </a:pPr>
            <a:r>
              <a:rPr lang="en-US" b="true" sz="3359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Majority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507577" y="5103744"/>
            <a:ext cx="2700941" cy="1165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5"/>
              </a:lnSpc>
            </a:pPr>
            <a:r>
              <a:rPr lang="en-US" sz="3347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Late</a:t>
            </a:r>
          </a:p>
          <a:p>
            <a:pPr algn="ctr" marL="0" indent="0" lvl="0">
              <a:lnSpc>
                <a:spcPts val="4685"/>
              </a:lnSpc>
              <a:spcBef>
                <a:spcPct val="0"/>
              </a:spcBef>
            </a:pPr>
            <a:r>
              <a:rPr lang="en-US" b="true" sz="334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Majority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84793" y="5211437"/>
            <a:ext cx="2708637" cy="574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99"/>
              </a:lnSpc>
              <a:spcBef>
                <a:spcPct val="0"/>
              </a:spcBef>
            </a:pPr>
            <a:r>
              <a:rPr lang="en-US" b="true" sz="335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Laggards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989091" y="6262816"/>
            <a:ext cx="5183505" cy="799148"/>
            <a:chOff x="0" y="0"/>
            <a:chExt cx="6911340" cy="106553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50378" y="49611"/>
              <a:ext cx="6811286" cy="964465"/>
            </a:xfrm>
            <a:custGeom>
              <a:avLst/>
              <a:gdLst/>
              <a:ahLst/>
              <a:cxnLst/>
              <a:rect r="r" b="b" t="t" l="l"/>
              <a:pathLst>
                <a:path h="964465" w="6811286">
                  <a:moveTo>
                    <a:pt x="147742" y="49449"/>
                  </a:moveTo>
                  <a:cubicBezTo>
                    <a:pt x="193462" y="158669"/>
                    <a:pt x="216322" y="190419"/>
                    <a:pt x="241722" y="210739"/>
                  </a:cubicBezTo>
                  <a:cubicBezTo>
                    <a:pt x="265852" y="231059"/>
                    <a:pt x="288712" y="237409"/>
                    <a:pt x="328082" y="253919"/>
                  </a:cubicBezTo>
                  <a:cubicBezTo>
                    <a:pt x="404282" y="286939"/>
                    <a:pt x="543982" y="340279"/>
                    <a:pt x="674792" y="378379"/>
                  </a:cubicBezTo>
                  <a:cubicBezTo>
                    <a:pt x="838622" y="425369"/>
                    <a:pt x="1068492" y="483789"/>
                    <a:pt x="1234862" y="506649"/>
                  </a:cubicBezTo>
                  <a:cubicBezTo>
                    <a:pt x="1364402" y="524429"/>
                    <a:pt x="1439332" y="528239"/>
                    <a:pt x="1585382" y="523159"/>
                  </a:cubicBezTo>
                  <a:cubicBezTo>
                    <a:pt x="1834302" y="514269"/>
                    <a:pt x="2414692" y="417749"/>
                    <a:pt x="2592492" y="408859"/>
                  </a:cubicBezTo>
                  <a:cubicBezTo>
                    <a:pt x="2657262" y="405049"/>
                    <a:pt x="2683932" y="405049"/>
                    <a:pt x="2723302" y="410129"/>
                  </a:cubicBezTo>
                  <a:cubicBezTo>
                    <a:pt x="2757592" y="415209"/>
                    <a:pt x="2786802" y="421559"/>
                    <a:pt x="2814742" y="434259"/>
                  </a:cubicBezTo>
                  <a:cubicBezTo>
                    <a:pt x="2841412" y="446959"/>
                    <a:pt x="2866812" y="463469"/>
                    <a:pt x="2888402" y="483789"/>
                  </a:cubicBezTo>
                  <a:cubicBezTo>
                    <a:pt x="2911262" y="504109"/>
                    <a:pt x="2925232" y="523159"/>
                    <a:pt x="2948092" y="556179"/>
                  </a:cubicBezTo>
                  <a:cubicBezTo>
                    <a:pt x="2988732" y="617139"/>
                    <a:pt x="3077632" y="777159"/>
                    <a:pt x="3096682" y="826689"/>
                  </a:cubicBezTo>
                  <a:cubicBezTo>
                    <a:pt x="3103032" y="844469"/>
                    <a:pt x="3106842" y="850819"/>
                    <a:pt x="3105572" y="864789"/>
                  </a:cubicBezTo>
                  <a:cubicBezTo>
                    <a:pt x="3104302" y="880029"/>
                    <a:pt x="3097952" y="904159"/>
                    <a:pt x="3085252" y="916859"/>
                  </a:cubicBezTo>
                  <a:cubicBezTo>
                    <a:pt x="3070012" y="932099"/>
                    <a:pt x="3036992" y="946069"/>
                    <a:pt x="3015402" y="942259"/>
                  </a:cubicBezTo>
                  <a:cubicBezTo>
                    <a:pt x="2993812" y="939719"/>
                    <a:pt x="2963332" y="924479"/>
                    <a:pt x="2954442" y="900349"/>
                  </a:cubicBezTo>
                  <a:cubicBezTo>
                    <a:pt x="2939202" y="858439"/>
                    <a:pt x="2983652" y="742869"/>
                    <a:pt x="3005242" y="690799"/>
                  </a:cubicBezTo>
                  <a:cubicBezTo>
                    <a:pt x="3020482" y="655239"/>
                    <a:pt x="3035722" y="633649"/>
                    <a:pt x="3057312" y="609519"/>
                  </a:cubicBezTo>
                  <a:cubicBezTo>
                    <a:pt x="3081442" y="582849"/>
                    <a:pt x="3114462" y="557449"/>
                    <a:pt x="3143672" y="542209"/>
                  </a:cubicBezTo>
                  <a:cubicBezTo>
                    <a:pt x="3170342" y="528239"/>
                    <a:pt x="3184312" y="523159"/>
                    <a:pt x="3226222" y="518079"/>
                  </a:cubicBezTo>
                  <a:cubicBezTo>
                    <a:pt x="3353222" y="501569"/>
                    <a:pt x="3812962" y="515539"/>
                    <a:pt x="4006002" y="539669"/>
                  </a:cubicBezTo>
                  <a:cubicBezTo>
                    <a:pt x="4122842" y="554909"/>
                    <a:pt x="4192692" y="573959"/>
                    <a:pt x="4284132" y="601899"/>
                  </a:cubicBezTo>
                  <a:cubicBezTo>
                    <a:pt x="4378112" y="629839"/>
                    <a:pt x="4473362" y="678099"/>
                    <a:pt x="4564802" y="708579"/>
                  </a:cubicBezTo>
                  <a:cubicBezTo>
                    <a:pt x="4649892" y="735249"/>
                    <a:pt x="4723552" y="758109"/>
                    <a:pt x="4816262" y="775889"/>
                  </a:cubicBezTo>
                  <a:cubicBezTo>
                    <a:pt x="4926752" y="796209"/>
                    <a:pt x="5058832" y="807639"/>
                    <a:pt x="5187102" y="816529"/>
                  </a:cubicBezTo>
                  <a:cubicBezTo>
                    <a:pt x="5322992" y="826689"/>
                    <a:pt x="5493172" y="834309"/>
                    <a:pt x="5612552" y="831769"/>
                  </a:cubicBezTo>
                  <a:cubicBezTo>
                    <a:pt x="5698912" y="829229"/>
                    <a:pt x="5759872" y="827959"/>
                    <a:pt x="5837342" y="812719"/>
                  </a:cubicBezTo>
                  <a:cubicBezTo>
                    <a:pt x="5927512" y="796209"/>
                    <a:pt x="6018952" y="765729"/>
                    <a:pt x="6118012" y="727629"/>
                  </a:cubicBezTo>
                  <a:cubicBezTo>
                    <a:pt x="6234852" y="681909"/>
                    <a:pt x="6382172" y="609519"/>
                    <a:pt x="6488852" y="551099"/>
                  </a:cubicBezTo>
                  <a:cubicBezTo>
                    <a:pt x="6576482" y="502839"/>
                    <a:pt x="6664112" y="417749"/>
                    <a:pt x="6718722" y="407589"/>
                  </a:cubicBezTo>
                  <a:cubicBezTo>
                    <a:pt x="6745392" y="402509"/>
                    <a:pt x="6768252" y="408859"/>
                    <a:pt x="6783492" y="419019"/>
                  </a:cubicBezTo>
                  <a:cubicBezTo>
                    <a:pt x="6796192" y="427909"/>
                    <a:pt x="6806352" y="441879"/>
                    <a:pt x="6808892" y="457119"/>
                  </a:cubicBezTo>
                  <a:cubicBezTo>
                    <a:pt x="6811432" y="476169"/>
                    <a:pt x="6803812" y="507919"/>
                    <a:pt x="6793652" y="521889"/>
                  </a:cubicBezTo>
                  <a:cubicBezTo>
                    <a:pt x="6783492" y="534589"/>
                    <a:pt x="6768252" y="542209"/>
                    <a:pt x="6754282" y="544749"/>
                  </a:cubicBezTo>
                  <a:cubicBezTo>
                    <a:pt x="6739042" y="547289"/>
                    <a:pt x="6721262" y="546019"/>
                    <a:pt x="6708562" y="539669"/>
                  </a:cubicBezTo>
                  <a:cubicBezTo>
                    <a:pt x="6695862" y="533319"/>
                    <a:pt x="6681892" y="521889"/>
                    <a:pt x="6675542" y="506649"/>
                  </a:cubicBezTo>
                  <a:cubicBezTo>
                    <a:pt x="6669192" y="490139"/>
                    <a:pt x="6670462" y="457119"/>
                    <a:pt x="6678082" y="440609"/>
                  </a:cubicBezTo>
                  <a:cubicBezTo>
                    <a:pt x="6684432" y="426639"/>
                    <a:pt x="6698402" y="415209"/>
                    <a:pt x="6711102" y="410129"/>
                  </a:cubicBezTo>
                  <a:cubicBezTo>
                    <a:pt x="6723802" y="403779"/>
                    <a:pt x="6741582" y="401239"/>
                    <a:pt x="6756822" y="406319"/>
                  </a:cubicBezTo>
                  <a:cubicBezTo>
                    <a:pt x="6774602" y="411399"/>
                    <a:pt x="6798732" y="432989"/>
                    <a:pt x="6806352" y="449499"/>
                  </a:cubicBezTo>
                  <a:cubicBezTo>
                    <a:pt x="6812702" y="463469"/>
                    <a:pt x="6812702" y="481249"/>
                    <a:pt x="6807622" y="495219"/>
                  </a:cubicBezTo>
                  <a:cubicBezTo>
                    <a:pt x="6803812" y="509189"/>
                    <a:pt x="6797462" y="518079"/>
                    <a:pt x="6782222" y="532049"/>
                  </a:cubicBezTo>
                  <a:cubicBezTo>
                    <a:pt x="6744122" y="567609"/>
                    <a:pt x="6638712" y="623489"/>
                    <a:pt x="6549812" y="670479"/>
                  </a:cubicBezTo>
                  <a:cubicBezTo>
                    <a:pt x="6438052" y="728899"/>
                    <a:pt x="6285652" y="798749"/>
                    <a:pt x="6162462" y="847009"/>
                  </a:cubicBezTo>
                  <a:cubicBezTo>
                    <a:pt x="6054512" y="887649"/>
                    <a:pt x="5960532" y="925749"/>
                    <a:pt x="5852582" y="946069"/>
                  </a:cubicBezTo>
                  <a:cubicBezTo>
                    <a:pt x="5739552" y="966389"/>
                    <a:pt x="5629062" y="965119"/>
                    <a:pt x="5496982" y="963849"/>
                  </a:cubicBezTo>
                  <a:cubicBezTo>
                    <a:pt x="5328072" y="962579"/>
                    <a:pt x="5082962" y="944799"/>
                    <a:pt x="4925482" y="927019"/>
                  </a:cubicBezTo>
                  <a:cubicBezTo>
                    <a:pt x="4814992" y="913049"/>
                    <a:pt x="4754032" y="904159"/>
                    <a:pt x="4644812" y="877489"/>
                  </a:cubicBezTo>
                  <a:cubicBezTo>
                    <a:pt x="4487332" y="839389"/>
                    <a:pt x="4225712" y="728899"/>
                    <a:pt x="4075852" y="697149"/>
                  </a:cubicBezTo>
                  <a:cubicBezTo>
                    <a:pt x="3981872" y="678099"/>
                    <a:pt x="3923452" y="678099"/>
                    <a:pt x="3840902" y="671749"/>
                  </a:cubicBezTo>
                  <a:cubicBezTo>
                    <a:pt x="3745652" y="666669"/>
                    <a:pt x="3635162" y="665399"/>
                    <a:pt x="3536102" y="665399"/>
                  </a:cubicBezTo>
                  <a:cubicBezTo>
                    <a:pt x="3443392" y="666669"/>
                    <a:pt x="3331632" y="659049"/>
                    <a:pt x="3265592" y="676829"/>
                  </a:cubicBezTo>
                  <a:cubicBezTo>
                    <a:pt x="3223682" y="688259"/>
                    <a:pt x="3197012" y="699689"/>
                    <a:pt x="3170342" y="728899"/>
                  </a:cubicBezTo>
                  <a:cubicBezTo>
                    <a:pt x="3133512" y="768269"/>
                    <a:pt x="3096682" y="914319"/>
                    <a:pt x="3087792" y="911779"/>
                  </a:cubicBezTo>
                  <a:cubicBezTo>
                    <a:pt x="3082712" y="910509"/>
                    <a:pt x="3094142" y="826689"/>
                    <a:pt x="3096682" y="826689"/>
                  </a:cubicBezTo>
                  <a:cubicBezTo>
                    <a:pt x="3099222" y="826689"/>
                    <a:pt x="3105572" y="867329"/>
                    <a:pt x="3103032" y="883839"/>
                  </a:cubicBezTo>
                  <a:cubicBezTo>
                    <a:pt x="3100492" y="896539"/>
                    <a:pt x="3095412" y="907969"/>
                    <a:pt x="3085252" y="916859"/>
                  </a:cubicBezTo>
                  <a:cubicBezTo>
                    <a:pt x="3070012" y="929559"/>
                    <a:pt x="3036992" y="946069"/>
                    <a:pt x="3015402" y="942259"/>
                  </a:cubicBezTo>
                  <a:cubicBezTo>
                    <a:pt x="2993812" y="939719"/>
                    <a:pt x="2976032" y="924479"/>
                    <a:pt x="2954442" y="900349"/>
                  </a:cubicBezTo>
                  <a:cubicBezTo>
                    <a:pt x="2907452" y="847009"/>
                    <a:pt x="2842682" y="647619"/>
                    <a:pt x="2789342" y="594279"/>
                  </a:cubicBezTo>
                  <a:cubicBezTo>
                    <a:pt x="2762672" y="567609"/>
                    <a:pt x="2747432" y="559989"/>
                    <a:pt x="2710602" y="551099"/>
                  </a:cubicBezTo>
                  <a:cubicBezTo>
                    <a:pt x="2647102" y="534589"/>
                    <a:pt x="2544232" y="547289"/>
                    <a:pt x="2429932" y="553639"/>
                  </a:cubicBezTo>
                  <a:cubicBezTo>
                    <a:pt x="2249592" y="565069"/>
                    <a:pt x="1916852" y="619679"/>
                    <a:pt x="1736512" y="636189"/>
                  </a:cubicBezTo>
                  <a:cubicBezTo>
                    <a:pt x="1622212" y="647619"/>
                    <a:pt x="1553632" y="657779"/>
                    <a:pt x="1454572" y="655239"/>
                  </a:cubicBezTo>
                  <a:cubicBezTo>
                    <a:pt x="1340272" y="652699"/>
                    <a:pt x="1225972" y="634919"/>
                    <a:pt x="1091352" y="612059"/>
                  </a:cubicBezTo>
                  <a:cubicBezTo>
                    <a:pt x="916092" y="581579"/>
                    <a:pt x="657012" y="530779"/>
                    <a:pt x="494452" y="481249"/>
                  </a:cubicBezTo>
                  <a:cubicBezTo>
                    <a:pt x="376342" y="445689"/>
                    <a:pt x="269662" y="403779"/>
                    <a:pt x="198542" y="364409"/>
                  </a:cubicBezTo>
                  <a:cubicBezTo>
                    <a:pt x="152822" y="340279"/>
                    <a:pt x="123612" y="319959"/>
                    <a:pt x="96942" y="289479"/>
                  </a:cubicBezTo>
                  <a:cubicBezTo>
                    <a:pt x="70272" y="258999"/>
                    <a:pt x="51222" y="220899"/>
                    <a:pt x="34712" y="184069"/>
                  </a:cubicBezTo>
                  <a:cubicBezTo>
                    <a:pt x="19472" y="145969"/>
                    <a:pt x="-3388" y="95169"/>
                    <a:pt x="422" y="65959"/>
                  </a:cubicBezTo>
                  <a:cubicBezTo>
                    <a:pt x="2962" y="45639"/>
                    <a:pt x="14392" y="29129"/>
                    <a:pt x="25822" y="17699"/>
                  </a:cubicBezTo>
                  <a:cubicBezTo>
                    <a:pt x="34712" y="8809"/>
                    <a:pt x="46142" y="3729"/>
                    <a:pt x="58842" y="1189"/>
                  </a:cubicBezTo>
                  <a:cubicBezTo>
                    <a:pt x="74082" y="-1351"/>
                    <a:pt x="98212" y="-81"/>
                    <a:pt x="112182" y="7539"/>
                  </a:cubicBezTo>
                  <a:cubicBezTo>
                    <a:pt x="127422" y="16429"/>
                    <a:pt x="147742" y="49449"/>
                    <a:pt x="147742" y="49449"/>
                  </a:cubicBezTo>
                </a:path>
              </a:pathLst>
            </a:custGeom>
            <a:solidFill>
              <a:srgbClr val="FE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9" id="29"/>
          <p:cNvGrpSpPr/>
          <p:nvPr/>
        </p:nvGrpSpPr>
        <p:grpSpPr>
          <a:xfrm rot="0">
            <a:off x="7927928" y="6376163"/>
            <a:ext cx="8473440" cy="970598"/>
            <a:chOff x="0" y="0"/>
            <a:chExt cx="11297920" cy="129413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49213" y="48001"/>
              <a:ext cx="11197967" cy="1196655"/>
            </a:xfrm>
            <a:custGeom>
              <a:avLst/>
              <a:gdLst/>
              <a:ahLst/>
              <a:cxnLst/>
              <a:rect r="r" b="b" t="t" l="l"/>
              <a:pathLst>
                <a:path h="1196655" w="11197967">
                  <a:moveTo>
                    <a:pt x="131127" y="103129"/>
                  </a:moveTo>
                  <a:cubicBezTo>
                    <a:pt x="316547" y="249179"/>
                    <a:pt x="363537" y="266959"/>
                    <a:pt x="448627" y="296169"/>
                  </a:cubicBezTo>
                  <a:cubicBezTo>
                    <a:pt x="618807" y="354589"/>
                    <a:pt x="971867" y="440949"/>
                    <a:pt x="1234757" y="501909"/>
                  </a:cubicBezTo>
                  <a:cubicBezTo>
                    <a:pt x="1496377" y="561599"/>
                    <a:pt x="1785937" y="621289"/>
                    <a:pt x="2022157" y="658119"/>
                  </a:cubicBezTo>
                  <a:cubicBezTo>
                    <a:pt x="2213927" y="687329"/>
                    <a:pt x="2342197" y="701299"/>
                    <a:pt x="2545397" y="716539"/>
                  </a:cubicBezTo>
                  <a:cubicBezTo>
                    <a:pt x="2829877" y="736859"/>
                    <a:pt x="3246437" y="744479"/>
                    <a:pt x="3567747" y="749559"/>
                  </a:cubicBezTo>
                  <a:cubicBezTo>
                    <a:pt x="3854767" y="754639"/>
                    <a:pt x="4146867" y="741939"/>
                    <a:pt x="4383087" y="749559"/>
                  </a:cubicBezTo>
                  <a:cubicBezTo>
                    <a:pt x="4564697" y="754639"/>
                    <a:pt x="4717097" y="762259"/>
                    <a:pt x="4865687" y="777499"/>
                  </a:cubicBezTo>
                  <a:cubicBezTo>
                    <a:pt x="4993957" y="790199"/>
                    <a:pt x="5108257" y="809249"/>
                    <a:pt x="5225097" y="829569"/>
                  </a:cubicBezTo>
                  <a:cubicBezTo>
                    <a:pt x="5334317" y="849889"/>
                    <a:pt x="5437187" y="865129"/>
                    <a:pt x="5541327" y="898149"/>
                  </a:cubicBezTo>
                  <a:cubicBezTo>
                    <a:pt x="5649277" y="932439"/>
                    <a:pt x="5819457" y="1056899"/>
                    <a:pt x="5861367" y="1035309"/>
                  </a:cubicBezTo>
                  <a:cubicBezTo>
                    <a:pt x="5881687" y="1025149"/>
                    <a:pt x="5866447" y="984509"/>
                    <a:pt x="5877877" y="960379"/>
                  </a:cubicBezTo>
                  <a:cubicBezTo>
                    <a:pt x="5890577" y="933709"/>
                    <a:pt x="5914707" y="907039"/>
                    <a:pt x="5940107" y="885449"/>
                  </a:cubicBezTo>
                  <a:cubicBezTo>
                    <a:pt x="5966777" y="861319"/>
                    <a:pt x="5989637" y="842269"/>
                    <a:pt x="6035357" y="824489"/>
                  </a:cubicBezTo>
                  <a:cubicBezTo>
                    <a:pt x="6120447" y="792739"/>
                    <a:pt x="6304597" y="774959"/>
                    <a:pt x="6436677" y="760989"/>
                  </a:cubicBezTo>
                  <a:cubicBezTo>
                    <a:pt x="6562407" y="747019"/>
                    <a:pt x="6642417" y="743209"/>
                    <a:pt x="6808787" y="738129"/>
                  </a:cubicBezTo>
                  <a:cubicBezTo>
                    <a:pt x="7142797" y="727969"/>
                    <a:pt x="7911147" y="744479"/>
                    <a:pt x="8322627" y="734319"/>
                  </a:cubicBezTo>
                  <a:cubicBezTo>
                    <a:pt x="8603297" y="726699"/>
                    <a:pt x="8787447" y="719079"/>
                    <a:pt x="9033827" y="701299"/>
                  </a:cubicBezTo>
                  <a:cubicBezTo>
                    <a:pt x="9300527" y="683519"/>
                    <a:pt x="9657397" y="649229"/>
                    <a:pt x="9864407" y="623829"/>
                  </a:cubicBezTo>
                  <a:cubicBezTo>
                    <a:pt x="9988867" y="607319"/>
                    <a:pt x="10091737" y="589539"/>
                    <a:pt x="10162857" y="575569"/>
                  </a:cubicBezTo>
                  <a:cubicBezTo>
                    <a:pt x="10202227" y="566679"/>
                    <a:pt x="10211117" y="566679"/>
                    <a:pt x="10254297" y="551439"/>
                  </a:cubicBezTo>
                  <a:cubicBezTo>
                    <a:pt x="10369867" y="512069"/>
                    <a:pt x="10774997" y="341889"/>
                    <a:pt x="10877867" y="284739"/>
                  </a:cubicBezTo>
                  <a:cubicBezTo>
                    <a:pt x="10914697" y="264419"/>
                    <a:pt x="10922317" y="260609"/>
                    <a:pt x="10947717" y="235209"/>
                  </a:cubicBezTo>
                  <a:cubicBezTo>
                    <a:pt x="10992167" y="189489"/>
                    <a:pt x="11058207" y="33279"/>
                    <a:pt x="11098847" y="7879"/>
                  </a:cubicBezTo>
                  <a:cubicBezTo>
                    <a:pt x="11115357" y="-2281"/>
                    <a:pt x="11128057" y="-1011"/>
                    <a:pt x="11143297" y="2799"/>
                  </a:cubicBezTo>
                  <a:cubicBezTo>
                    <a:pt x="11159807" y="7879"/>
                    <a:pt x="11185207" y="28199"/>
                    <a:pt x="11192827" y="44709"/>
                  </a:cubicBezTo>
                  <a:cubicBezTo>
                    <a:pt x="11199177" y="57409"/>
                    <a:pt x="11199177" y="75189"/>
                    <a:pt x="11195367" y="89159"/>
                  </a:cubicBezTo>
                  <a:cubicBezTo>
                    <a:pt x="11191557" y="101859"/>
                    <a:pt x="11183937" y="117099"/>
                    <a:pt x="11171237" y="125989"/>
                  </a:cubicBezTo>
                  <a:cubicBezTo>
                    <a:pt x="11155997" y="136149"/>
                    <a:pt x="11124247" y="141229"/>
                    <a:pt x="11106467" y="137419"/>
                  </a:cubicBezTo>
                  <a:cubicBezTo>
                    <a:pt x="11092497" y="133609"/>
                    <a:pt x="11079797" y="122179"/>
                    <a:pt x="11070907" y="110749"/>
                  </a:cubicBezTo>
                  <a:cubicBezTo>
                    <a:pt x="11063287" y="99319"/>
                    <a:pt x="11058207" y="81539"/>
                    <a:pt x="11059477" y="67569"/>
                  </a:cubicBezTo>
                  <a:cubicBezTo>
                    <a:pt x="11059477" y="53599"/>
                    <a:pt x="11065827" y="37089"/>
                    <a:pt x="11074717" y="26929"/>
                  </a:cubicBezTo>
                  <a:cubicBezTo>
                    <a:pt x="11083607" y="15499"/>
                    <a:pt x="11098847" y="5339"/>
                    <a:pt x="11112817" y="2799"/>
                  </a:cubicBezTo>
                  <a:cubicBezTo>
                    <a:pt x="11130597" y="259"/>
                    <a:pt x="11162347" y="9149"/>
                    <a:pt x="11176317" y="20579"/>
                  </a:cubicBezTo>
                  <a:cubicBezTo>
                    <a:pt x="11187747" y="29469"/>
                    <a:pt x="11194097" y="44709"/>
                    <a:pt x="11196637" y="58679"/>
                  </a:cubicBezTo>
                  <a:cubicBezTo>
                    <a:pt x="11199177" y="72649"/>
                    <a:pt x="11196637" y="85349"/>
                    <a:pt x="11190287" y="103129"/>
                  </a:cubicBezTo>
                  <a:cubicBezTo>
                    <a:pt x="11177587" y="137419"/>
                    <a:pt x="11135677" y="202189"/>
                    <a:pt x="11105197" y="244099"/>
                  </a:cubicBezTo>
                  <a:cubicBezTo>
                    <a:pt x="11079797" y="280929"/>
                    <a:pt x="11060747" y="312679"/>
                    <a:pt x="11023917" y="343159"/>
                  </a:cubicBezTo>
                  <a:cubicBezTo>
                    <a:pt x="10975657" y="383799"/>
                    <a:pt x="10912157" y="414279"/>
                    <a:pt x="10828337" y="453649"/>
                  </a:cubicBezTo>
                  <a:cubicBezTo>
                    <a:pt x="10693717" y="518419"/>
                    <a:pt x="10452417" y="622559"/>
                    <a:pt x="10282237" y="670819"/>
                  </a:cubicBezTo>
                  <a:cubicBezTo>
                    <a:pt x="10138727" y="710189"/>
                    <a:pt x="10037127" y="717809"/>
                    <a:pt x="9877107" y="739399"/>
                  </a:cubicBezTo>
                  <a:cubicBezTo>
                    <a:pt x="9648507" y="771149"/>
                    <a:pt x="9308147" y="806709"/>
                    <a:pt x="9038907" y="827029"/>
                  </a:cubicBezTo>
                  <a:cubicBezTo>
                    <a:pt x="8791257" y="846079"/>
                    <a:pt x="8617267" y="849889"/>
                    <a:pt x="8325167" y="861319"/>
                  </a:cubicBezTo>
                  <a:cubicBezTo>
                    <a:pt x="7859077" y="877829"/>
                    <a:pt x="6910387" y="871479"/>
                    <a:pt x="6514147" y="909579"/>
                  </a:cubicBezTo>
                  <a:cubicBezTo>
                    <a:pt x="6317297" y="928629"/>
                    <a:pt x="6156007" y="942599"/>
                    <a:pt x="6077267" y="981969"/>
                  </a:cubicBezTo>
                  <a:cubicBezTo>
                    <a:pt x="6042977" y="999749"/>
                    <a:pt x="6031547" y="1021339"/>
                    <a:pt x="6012497" y="1042929"/>
                  </a:cubicBezTo>
                  <a:cubicBezTo>
                    <a:pt x="5995987" y="1065789"/>
                    <a:pt x="5988367" y="1092459"/>
                    <a:pt x="5969317" y="1115319"/>
                  </a:cubicBezTo>
                  <a:cubicBezTo>
                    <a:pt x="5946457" y="1143259"/>
                    <a:pt x="5913437" y="1187709"/>
                    <a:pt x="5881687" y="1195329"/>
                  </a:cubicBezTo>
                  <a:cubicBezTo>
                    <a:pt x="5852477" y="1201679"/>
                    <a:pt x="5828347" y="1183899"/>
                    <a:pt x="5790247" y="1169929"/>
                  </a:cubicBezTo>
                  <a:cubicBezTo>
                    <a:pt x="5720397" y="1143259"/>
                    <a:pt x="5580697" y="1061979"/>
                    <a:pt x="5501957" y="1032769"/>
                  </a:cubicBezTo>
                  <a:cubicBezTo>
                    <a:pt x="5449887" y="1013719"/>
                    <a:pt x="5428297" y="1008639"/>
                    <a:pt x="5368607" y="995939"/>
                  </a:cubicBezTo>
                  <a:cubicBezTo>
                    <a:pt x="5253037" y="969269"/>
                    <a:pt x="5020627" y="931169"/>
                    <a:pt x="4852987" y="908309"/>
                  </a:cubicBezTo>
                  <a:cubicBezTo>
                    <a:pt x="4692967" y="887989"/>
                    <a:pt x="4567237" y="872749"/>
                    <a:pt x="4381817" y="863859"/>
                  </a:cubicBezTo>
                  <a:cubicBezTo>
                    <a:pt x="4112577" y="851159"/>
                    <a:pt x="3726497" y="870209"/>
                    <a:pt x="3391217" y="865129"/>
                  </a:cubicBezTo>
                  <a:cubicBezTo>
                    <a:pt x="3044507" y="858779"/>
                    <a:pt x="2691447" y="865129"/>
                    <a:pt x="2334577" y="830839"/>
                  </a:cubicBezTo>
                  <a:cubicBezTo>
                    <a:pt x="1962467" y="795279"/>
                    <a:pt x="1534477" y="715269"/>
                    <a:pt x="1200467" y="647959"/>
                  </a:cubicBezTo>
                  <a:cubicBezTo>
                    <a:pt x="933767" y="594619"/>
                    <a:pt x="663257" y="528579"/>
                    <a:pt x="486727" y="475239"/>
                  </a:cubicBezTo>
                  <a:cubicBezTo>
                    <a:pt x="378777" y="442219"/>
                    <a:pt x="301307" y="420629"/>
                    <a:pt x="230187" y="382529"/>
                  </a:cubicBezTo>
                  <a:cubicBezTo>
                    <a:pt x="173037" y="352049"/>
                    <a:pt x="128587" y="310139"/>
                    <a:pt x="87947" y="274579"/>
                  </a:cubicBezTo>
                  <a:cubicBezTo>
                    <a:pt x="56197" y="245369"/>
                    <a:pt x="16827" y="212349"/>
                    <a:pt x="5397" y="188219"/>
                  </a:cubicBezTo>
                  <a:cubicBezTo>
                    <a:pt x="-953" y="174249"/>
                    <a:pt x="-953" y="164089"/>
                    <a:pt x="1587" y="151389"/>
                  </a:cubicBezTo>
                  <a:cubicBezTo>
                    <a:pt x="4127" y="134879"/>
                    <a:pt x="14287" y="113289"/>
                    <a:pt x="28257" y="101859"/>
                  </a:cubicBezTo>
                  <a:cubicBezTo>
                    <a:pt x="40957" y="90429"/>
                    <a:pt x="62547" y="82809"/>
                    <a:pt x="80327" y="82809"/>
                  </a:cubicBezTo>
                  <a:cubicBezTo>
                    <a:pt x="96837" y="82809"/>
                    <a:pt x="131127" y="103129"/>
                    <a:pt x="131127" y="103129"/>
                  </a:cubicBezTo>
                </a:path>
              </a:pathLst>
            </a:custGeom>
            <a:solidFill>
              <a:srgbClr val="FEFFF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31" id="31"/>
          <p:cNvSpPr txBox="true"/>
          <p:nvPr/>
        </p:nvSpPr>
        <p:spPr>
          <a:xfrm rot="0">
            <a:off x="2875466" y="7972778"/>
            <a:ext cx="2712714" cy="58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06"/>
              </a:lnSpc>
              <a:spcBef>
                <a:spcPct val="0"/>
              </a:spcBef>
            </a:pPr>
            <a:r>
              <a:rPr lang="en-US" b="true" sz="336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Early Market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828911" y="7972778"/>
            <a:ext cx="4430820" cy="58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06"/>
              </a:lnSpc>
              <a:spcBef>
                <a:spcPct val="0"/>
              </a:spcBef>
            </a:pPr>
            <a:r>
              <a:rPr lang="en-US" b="true" sz="3361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Mainstream Market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47310" y="1699307"/>
            <a:ext cx="13760450" cy="123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crossing the chasm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47310" y="3016844"/>
            <a:ext cx="15285176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do businesses access the mainstream market?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47310" y="5306053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51420" y="5201278"/>
            <a:ext cx="1432834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Have a deep understanding of the customer, their problem, and your solution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47310" y="753466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49" y="0"/>
                </a:lnTo>
                <a:lnTo>
                  <a:pt x="742949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51420" y="7429886"/>
            <a:ext cx="1127413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Marketing (Paid &amp; Direct)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18564" y="2805633"/>
            <a:ext cx="1553210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linkedIn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Case Study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44834" y="4718955"/>
            <a:ext cx="14431381" cy="37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3" indent="-571937" lvl="1">
              <a:lnSpc>
                <a:spcPts val="7417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Early customers are unlikely to be a sign of product market fit.</a:t>
            </a:r>
          </a:p>
          <a:p>
            <a:pPr algn="l" marL="1143873" indent="-571937" lvl="1">
              <a:lnSpc>
                <a:spcPts val="7417"/>
              </a:lnSpc>
              <a:spcBef>
                <a:spcPct val="0"/>
              </a:spcBef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Talking to your customers is important at all stages of your business.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18564" y="1766112"/>
            <a:ext cx="5004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discussion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38552" y="1541141"/>
            <a:ext cx="13760450" cy="228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633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founders are </a:t>
            </a:r>
            <a:r>
              <a:rPr lang="en-US" b="true" sz="9486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not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their own customers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965943" y="4360356"/>
            <a:ext cx="13484720" cy="1673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7"/>
              </a:lnSpc>
              <a:spcBef>
                <a:spcPct val="0"/>
              </a:spcBef>
            </a:pPr>
            <a:r>
              <a:rPr lang="en-US" sz="4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Founders often say, “I know this is a problem worth solving because I have this problem.”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38552" y="4622861"/>
            <a:ext cx="1172759" cy="1334576"/>
          </a:xfrm>
          <a:custGeom>
            <a:avLst/>
            <a:gdLst/>
            <a:ahLst/>
            <a:cxnLst/>
            <a:rect r="r" b="b" t="t" l="l"/>
            <a:pathLst>
              <a:path h="1334576" w="1172759">
                <a:moveTo>
                  <a:pt x="0" y="0"/>
                </a:moveTo>
                <a:lnTo>
                  <a:pt x="1172759" y="0"/>
                </a:lnTo>
                <a:lnTo>
                  <a:pt x="1172759" y="1334576"/>
                </a:lnTo>
                <a:lnTo>
                  <a:pt x="0" y="133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86026" y="6392420"/>
            <a:ext cx="12470238" cy="2526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17"/>
              </a:lnSpc>
              <a:spcBef>
                <a:spcPct val="0"/>
              </a:spcBef>
            </a:pPr>
            <a:r>
              <a:rPr lang="en-US" sz="4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The</a:t>
            </a:r>
            <a:r>
              <a:rPr lang="en-US" sz="47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majority of your customers will have needs and perspectives different from your own.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36478" y="7040697"/>
            <a:ext cx="1576907" cy="1334458"/>
          </a:xfrm>
          <a:custGeom>
            <a:avLst/>
            <a:gdLst/>
            <a:ahLst/>
            <a:cxnLst/>
            <a:rect r="r" b="b" t="t" l="l"/>
            <a:pathLst>
              <a:path h="1334458" w="1576907">
                <a:moveTo>
                  <a:pt x="0" y="0"/>
                </a:moveTo>
                <a:lnTo>
                  <a:pt x="1576907" y="0"/>
                </a:lnTo>
                <a:lnTo>
                  <a:pt x="1576907" y="1334458"/>
                </a:lnTo>
                <a:lnTo>
                  <a:pt x="0" y="1334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20973" y="1298664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simple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solution?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820973" y="4945389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25084" y="4840614"/>
            <a:ext cx="13486371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 as much as you can about the problems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your customers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are having, how they are currently addressing the problem, and their experience.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20973" y="3354638"/>
            <a:ext cx="14889659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Turn your insights into a hypothesis, then ⬇️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11376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 personas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34717" y="-145389"/>
            <a:ext cx="18675145" cy="10755261"/>
            <a:chOff x="0" y="0"/>
            <a:chExt cx="4918557" cy="28326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18557" cy="2832661"/>
            </a:xfrm>
            <a:custGeom>
              <a:avLst/>
              <a:gdLst/>
              <a:ahLst/>
              <a:cxnLst/>
              <a:rect r="r" b="b" t="t" l="l"/>
              <a:pathLst>
                <a:path h="2832661" w="4918557">
                  <a:moveTo>
                    <a:pt x="21142" y="0"/>
                  </a:moveTo>
                  <a:lnTo>
                    <a:pt x="4897414" y="0"/>
                  </a:lnTo>
                  <a:cubicBezTo>
                    <a:pt x="4903022" y="0"/>
                    <a:pt x="4908399" y="2227"/>
                    <a:pt x="4912364" y="6192"/>
                  </a:cubicBezTo>
                  <a:cubicBezTo>
                    <a:pt x="4916329" y="10157"/>
                    <a:pt x="4918557" y="15535"/>
                    <a:pt x="4918557" y="21142"/>
                  </a:cubicBezTo>
                  <a:lnTo>
                    <a:pt x="4918557" y="2811519"/>
                  </a:lnTo>
                  <a:cubicBezTo>
                    <a:pt x="4918557" y="2817126"/>
                    <a:pt x="4916329" y="2822504"/>
                    <a:pt x="4912364" y="2826469"/>
                  </a:cubicBezTo>
                  <a:cubicBezTo>
                    <a:pt x="4908399" y="2830434"/>
                    <a:pt x="4903022" y="2832661"/>
                    <a:pt x="4897414" y="2832661"/>
                  </a:cubicBezTo>
                  <a:lnTo>
                    <a:pt x="21142" y="2832661"/>
                  </a:lnTo>
                  <a:cubicBezTo>
                    <a:pt x="15535" y="2832661"/>
                    <a:pt x="10157" y="2830434"/>
                    <a:pt x="6192" y="2826469"/>
                  </a:cubicBezTo>
                  <a:cubicBezTo>
                    <a:pt x="2227" y="2822504"/>
                    <a:pt x="0" y="2817126"/>
                    <a:pt x="0" y="2811519"/>
                  </a:cubicBezTo>
                  <a:lnTo>
                    <a:pt x="0" y="21142"/>
                  </a:lnTo>
                  <a:cubicBezTo>
                    <a:pt x="0" y="15535"/>
                    <a:pt x="2227" y="10157"/>
                    <a:pt x="6192" y="6192"/>
                  </a:cubicBezTo>
                  <a:cubicBezTo>
                    <a:pt x="10157" y="2227"/>
                    <a:pt x="15535" y="0"/>
                    <a:pt x="21142" y="0"/>
                  </a:cubicBezTo>
                  <a:close/>
                </a:path>
              </a:pathLst>
            </a:custGeom>
            <a:solidFill>
              <a:srgbClr val="03265B">
                <a:alpha val="8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18557" cy="2908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22631" y="2831002"/>
            <a:ext cx="13760450" cy="240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getting to know your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13380" y="5457846"/>
            <a:ext cx="11461239" cy="2252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70"/>
              </a:lnSpc>
              <a:spcBef>
                <a:spcPct val="0"/>
              </a:spcBef>
            </a:pPr>
            <a:r>
              <a:rPr lang="en-US" sz="4335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 to identify customers, discover the proper interview process, and gather valuable, unbiased feedback.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84637" y="6590066"/>
            <a:ext cx="1932284" cy="2404085"/>
          </a:xfrm>
          <a:custGeom>
            <a:avLst/>
            <a:gdLst/>
            <a:ahLst/>
            <a:cxnLst/>
            <a:rect r="r" b="b" t="t" l="l"/>
            <a:pathLst>
              <a:path h="2404085" w="1932284">
                <a:moveTo>
                  <a:pt x="0" y="0"/>
                </a:moveTo>
                <a:lnTo>
                  <a:pt x="1932283" y="0"/>
                </a:lnTo>
                <a:lnTo>
                  <a:pt x="1932283" y="2404086"/>
                </a:lnTo>
                <a:lnTo>
                  <a:pt x="0" y="240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20973" y="1298664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 personas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20973" y="3239166"/>
            <a:ext cx="13486371" cy="370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Segmenting customers into personas allows founders to better understand their customers’ needs, behaviors, and motivations.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08427" y="1274536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personas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continued...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2963556"/>
            <a:ext cx="13486371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Stop hyper-focusing on demographics...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great personas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focus on behaviors: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01825" y="5247003"/>
            <a:ext cx="13486371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customer likes _____</a:t>
            </a:r>
          </a:p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customer believes _____</a:t>
            </a:r>
          </a:p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customer does _____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My customer needs _____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1632" y="3161014"/>
            <a:ext cx="8140593" cy="624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57"/>
              </a:lnSpc>
              <a:spcBef>
                <a:spcPct val="0"/>
              </a:spcBef>
            </a:pPr>
            <a:r>
              <a:rPr lang="en-US" b="true" sz="211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Demographics:</a:t>
            </a: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Age: 28–40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Gender: Female</a:t>
            </a:r>
          </a:p>
          <a:p>
            <a:pPr algn="l">
              <a:lnSpc>
                <a:spcPts val="2957"/>
              </a:lnSpc>
              <a:spcBef>
                <a:spcPct val="0"/>
              </a:spcBef>
            </a:pPr>
            <a:r>
              <a:rPr lang="en-US" b="true" sz="211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Income: </a:t>
            </a: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Moderate to High (75,000-100,000)</a:t>
            </a:r>
          </a:p>
          <a:p>
            <a:pPr algn="l">
              <a:lnSpc>
                <a:spcPts val="2957"/>
              </a:lnSpc>
              <a:spcBef>
                <a:spcPct val="0"/>
              </a:spcBef>
            </a:pPr>
            <a:r>
              <a:rPr lang="en-US" b="true" sz="211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Pain Points: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Difficulty finding a cake that matches her child’s party theme.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Limited time to coordinate custom orders amidst a busy schedule.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Concern about balancing cost with high-quality, memorable results.</a:t>
            </a:r>
          </a:p>
          <a:p>
            <a:pPr algn="l">
              <a:lnSpc>
                <a:spcPts val="2957"/>
              </a:lnSpc>
              <a:spcBef>
                <a:spcPct val="0"/>
              </a:spcBef>
            </a:pPr>
            <a:r>
              <a:rPr lang="en-US" b="true" sz="2112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Behaviors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Plans birthday parties months in advance, researching Pinterest and Instagram for ideas.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Frequently seeks out reviews and recommendations for bakeries.</a:t>
            </a:r>
          </a:p>
          <a:p>
            <a:pPr algn="l" marL="456120" indent="-228060" lvl="1">
              <a:lnSpc>
                <a:spcPts val="2957"/>
              </a:lnSpc>
              <a:spcBef>
                <a:spcPct val="0"/>
              </a:spcBef>
              <a:buFont typeface="Arial"/>
              <a:buChar char="•"/>
            </a:pPr>
            <a:r>
              <a:rPr lang="en-US" sz="2112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Values visual appeal and uniqueness over simplicity.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78675" y="3161014"/>
            <a:ext cx="6812297" cy="4459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2"/>
              </a:lnSpc>
              <a:spcBef>
                <a:spcPct val="0"/>
              </a:spcBef>
            </a:pPr>
            <a:r>
              <a:rPr lang="en-US" b="true" sz="211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Goals</a:t>
            </a:r>
          </a:p>
          <a:p>
            <a:pPr algn="l" marL="456935" indent="-228468" lvl="1">
              <a:lnSpc>
                <a:spcPts val="2962"/>
              </a:lnSpc>
              <a:spcBef>
                <a:spcPct val="0"/>
              </a:spcBef>
              <a:buFont typeface="Arial"/>
              <a:buChar char="•"/>
            </a:pPr>
            <a:r>
              <a:rPr lang="en-US" sz="211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Create a standout birthday experience for her child and impress her guests.</a:t>
            </a:r>
          </a:p>
          <a:p>
            <a:pPr algn="l" marL="456935" indent="-228468" lvl="1">
              <a:lnSpc>
                <a:spcPts val="2962"/>
              </a:lnSpc>
              <a:spcBef>
                <a:spcPct val="0"/>
              </a:spcBef>
              <a:buFont typeface="Arial"/>
              <a:buChar char="•"/>
            </a:pPr>
            <a:r>
              <a:rPr lang="en-US" sz="211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Save time while ensuring reliable and professional service.</a:t>
            </a:r>
          </a:p>
          <a:p>
            <a:pPr algn="l">
              <a:lnSpc>
                <a:spcPts val="2962"/>
              </a:lnSpc>
              <a:spcBef>
                <a:spcPct val="0"/>
              </a:spcBef>
            </a:pPr>
            <a:r>
              <a:rPr lang="en-US" b="true" sz="211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How to Interact</a:t>
            </a:r>
          </a:p>
          <a:p>
            <a:pPr algn="l" marL="456935" indent="-228468" lvl="1">
              <a:lnSpc>
                <a:spcPts val="2962"/>
              </a:lnSpc>
              <a:spcBef>
                <a:spcPct val="0"/>
              </a:spcBef>
              <a:buFont typeface="Arial"/>
              <a:buChar char="•"/>
            </a:pPr>
            <a:r>
              <a:rPr lang="en-US" sz="211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Prefers In-Person Interactions</a:t>
            </a:r>
          </a:p>
          <a:p>
            <a:pPr algn="l" marL="456935" indent="-228468" lvl="1">
              <a:lnSpc>
                <a:spcPts val="2962"/>
              </a:lnSpc>
              <a:spcBef>
                <a:spcPct val="0"/>
              </a:spcBef>
              <a:buFont typeface="Arial"/>
              <a:buChar char="•"/>
            </a:pPr>
            <a:r>
              <a:rPr lang="en-US" sz="211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Relaxed yet attentive tone, offering clear communication about custom orders and pickup/delivery options.</a:t>
            </a:r>
          </a:p>
          <a:p>
            <a:pPr algn="l" marL="456935" indent="-228468" lvl="1">
              <a:lnSpc>
                <a:spcPts val="2962"/>
              </a:lnSpc>
              <a:spcBef>
                <a:spcPct val="0"/>
              </a:spcBef>
              <a:buFont typeface="Arial"/>
              <a:buChar char="•"/>
            </a:pPr>
            <a:r>
              <a:rPr lang="en-US" sz="2116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Showcase past projects and customer testimonials on Instagram and on the website.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21632" y="2566509"/>
            <a:ext cx="5621658" cy="46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55"/>
              </a:lnSpc>
            </a:pPr>
            <a:r>
              <a:rPr lang="en-US" b="true" sz="338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Emily The Event Planner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21632" y="1026345"/>
            <a:ext cx="12524131" cy="1237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96"/>
              </a:lnSpc>
            </a:pPr>
            <a:r>
              <a:rPr lang="en-US" b="true" sz="9390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persona example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1760" y="6180771"/>
            <a:ext cx="2165828" cy="1832832"/>
          </a:xfrm>
          <a:custGeom>
            <a:avLst/>
            <a:gdLst/>
            <a:ahLst/>
            <a:cxnLst/>
            <a:rect r="r" b="b" t="t" l="l"/>
            <a:pathLst>
              <a:path h="1832832" w="2165828">
                <a:moveTo>
                  <a:pt x="0" y="0"/>
                </a:moveTo>
                <a:lnTo>
                  <a:pt x="2165828" y="0"/>
                </a:lnTo>
                <a:lnTo>
                  <a:pt x="2165828" y="1832832"/>
                </a:lnTo>
                <a:lnTo>
                  <a:pt x="0" y="1832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93342" y="6330525"/>
            <a:ext cx="1610601" cy="1832832"/>
          </a:xfrm>
          <a:custGeom>
            <a:avLst/>
            <a:gdLst/>
            <a:ahLst/>
            <a:cxnLst/>
            <a:rect r="r" b="b" t="t" l="l"/>
            <a:pathLst>
              <a:path h="1832832" w="1610601">
                <a:moveTo>
                  <a:pt x="0" y="0"/>
                </a:moveTo>
                <a:lnTo>
                  <a:pt x="1610602" y="0"/>
                </a:lnTo>
                <a:lnTo>
                  <a:pt x="1610602" y="1832832"/>
                </a:lnTo>
                <a:lnTo>
                  <a:pt x="0" y="1832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81760" y="2596447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 personas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79108" y="6534737"/>
            <a:ext cx="3003484" cy="135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6"/>
              </a:lnSpc>
              <a:spcBef>
                <a:spcPct val="0"/>
              </a:spcBef>
            </a:pPr>
            <a:r>
              <a:rPr lang="en-US" sz="39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Who </a:t>
            </a:r>
            <a:r>
              <a:rPr lang="en-US" b="true" sz="3918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is </a:t>
            </a:r>
            <a:r>
              <a:rPr lang="en-US" sz="39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customer?</a:t>
            </a:r>
            <a:r>
              <a:rPr lang="en-US" b="true" sz="391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70545" y="6684491"/>
            <a:ext cx="4060077" cy="135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6"/>
              </a:lnSpc>
              <a:spcBef>
                <a:spcPct val="0"/>
              </a:spcBef>
            </a:pPr>
            <a:r>
              <a:rPr lang="en-US" sz="39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Who </a:t>
            </a:r>
            <a:r>
              <a:rPr lang="en-US" b="true" sz="3918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is not </a:t>
            </a:r>
            <a:r>
              <a:rPr lang="en-US" sz="391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your customer?</a:t>
            </a:r>
            <a:r>
              <a:rPr lang="en-US" b="true" sz="391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81760" y="1815376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 your personas: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77373" y="5022509"/>
            <a:ext cx="4109605" cy="66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6"/>
              </a:lnSpc>
              <a:spcBef>
                <a:spcPct val="0"/>
              </a:spcBef>
            </a:pPr>
            <a:r>
              <a:rPr lang="en-US" b="true" sz="391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Regular Persona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84967" y="5072528"/>
            <a:ext cx="5116670" cy="662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86"/>
              </a:lnSpc>
              <a:spcBef>
                <a:spcPct val="0"/>
              </a:spcBef>
            </a:pPr>
            <a:r>
              <a:rPr lang="en-US" b="true" sz="391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Negative Persona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4042893"/>
            <a:ext cx="14484350" cy="240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2"/>
              </a:lnSpc>
            </a:pPr>
            <a:r>
              <a:rPr lang="en-US" sz="9486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interviewing customers</a:t>
            </a:r>
          </a:p>
          <a:p>
            <a:pPr algn="ctr" marL="0" indent="0" lvl="0">
              <a:lnSpc>
                <a:spcPts val="9202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&amp; the mom-test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95042" y="7683002"/>
            <a:ext cx="2190302" cy="2086263"/>
          </a:xfrm>
          <a:custGeom>
            <a:avLst/>
            <a:gdLst/>
            <a:ahLst/>
            <a:cxnLst/>
            <a:rect r="r" b="b" t="t" l="l"/>
            <a:pathLst>
              <a:path h="2086263" w="2190302">
                <a:moveTo>
                  <a:pt x="0" y="0"/>
                </a:moveTo>
                <a:lnTo>
                  <a:pt x="2190303" y="0"/>
                </a:lnTo>
                <a:lnTo>
                  <a:pt x="2190303" y="2086263"/>
                </a:lnTo>
                <a:lnTo>
                  <a:pt x="0" y="2086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01825" y="2519269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don’t trust your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01825" y="4459771"/>
            <a:ext cx="14484350" cy="277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Asking your friends, family, and co-workers for feedback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only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results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biased information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.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495042" y="7683002"/>
            <a:ext cx="2190302" cy="2086263"/>
          </a:xfrm>
          <a:custGeom>
            <a:avLst/>
            <a:gdLst/>
            <a:ahLst/>
            <a:cxnLst/>
            <a:rect r="r" b="b" t="t" l="l"/>
            <a:pathLst>
              <a:path h="2086263" w="2190302">
                <a:moveTo>
                  <a:pt x="0" y="0"/>
                </a:moveTo>
                <a:lnTo>
                  <a:pt x="2190303" y="0"/>
                </a:lnTo>
                <a:lnTo>
                  <a:pt x="2190303" y="2086263"/>
                </a:lnTo>
                <a:lnTo>
                  <a:pt x="0" y="2086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01825" y="1297392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why?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01825" y="3237894"/>
            <a:ext cx="14484350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Because founders focus on pitching the problem, solution, and creating excitement around the solution, the result comes out biased. </a:t>
            </a:r>
            <a:r>
              <a:rPr lang="en-US" sz="5298" b="true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Plus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your mom doesn’t want to disappoint you.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01825" y="2062456"/>
            <a:ext cx="144843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the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mom-test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method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01825" y="4002957"/>
            <a:ext cx="14484350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Interviewing customers should be simple, and valuable. With the right interview techniques, you can receive valuable feedback from anyone--even your mom.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495042" y="7683002"/>
            <a:ext cx="2190302" cy="2086263"/>
          </a:xfrm>
          <a:custGeom>
            <a:avLst/>
            <a:gdLst/>
            <a:ahLst/>
            <a:cxnLst/>
            <a:rect r="r" b="b" t="t" l="l"/>
            <a:pathLst>
              <a:path h="2086263" w="2190302">
                <a:moveTo>
                  <a:pt x="0" y="0"/>
                </a:moveTo>
                <a:lnTo>
                  <a:pt x="2190303" y="0"/>
                </a:lnTo>
                <a:lnTo>
                  <a:pt x="2190303" y="2086263"/>
                </a:lnTo>
                <a:lnTo>
                  <a:pt x="0" y="2086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94730" y="1283794"/>
            <a:ext cx="14905248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conducting an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964355" y="3308475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Never talk about your ideas and solutions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964355" y="4365716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Focus on open-ended questions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964355" y="5421741"/>
            <a:ext cx="1448435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Avoid arguing or trying to convince (sell)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964355" y="6477765"/>
            <a:ext cx="14484350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Work to understand the </a:t>
            </a:r>
            <a:r>
              <a:rPr lang="en-US" b="true" sz="5298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customer’s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problems and current solutions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94730" y="346915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4730" y="5583666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4730" y="452639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4730" y="6705727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11907" y="1678291"/>
            <a:ext cx="14905248" cy="1208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17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questions to ask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802285" y="3738420"/>
            <a:ext cx="1085865" cy="64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6"/>
              </a:lnSpc>
              <a:spcBef>
                <a:spcPct val="0"/>
              </a:spcBef>
            </a:pPr>
            <a:r>
              <a:rPr lang="en-US" b="true" sz="380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Bad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62321" y="3976029"/>
            <a:ext cx="612008" cy="696453"/>
          </a:xfrm>
          <a:custGeom>
            <a:avLst/>
            <a:gdLst/>
            <a:ahLst/>
            <a:cxnLst/>
            <a:rect r="r" b="b" t="t" l="l"/>
            <a:pathLst>
              <a:path h="696453" w="612008">
                <a:moveTo>
                  <a:pt x="0" y="0"/>
                </a:moveTo>
                <a:lnTo>
                  <a:pt x="612008" y="0"/>
                </a:lnTo>
                <a:lnTo>
                  <a:pt x="612008" y="696453"/>
                </a:lnTo>
                <a:lnTo>
                  <a:pt x="0" y="696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395134" y="3738420"/>
            <a:ext cx="1338404" cy="646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6"/>
              </a:lnSpc>
              <a:spcBef>
                <a:spcPct val="0"/>
              </a:spcBef>
            </a:pPr>
            <a:r>
              <a:rPr lang="en-US" b="true" sz="3804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Good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235476" y="3700311"/>
            <a:ext cx="932612" cy="789223"/>
          </a:xfrm>
          <a:custGeom>
            <a:avLst/>
            <a:gdLst/>
            <a:ahLst/>
            <a:cxnLst/>
            <a:rect r="r" b="b" t="t" l="l"/>
            <a:pathLst>
              <a:path h="789223" w="932612">
                <a:moveTo>
                  <a:pt x="0" y="0"/>
                </a:moveTo>
                <a:lnTo>
                  <a:pt x="932613" y="0"/>
                </a:lnTo>
                <a:lnTo>
                  <a:pt x="932613" y="789223"/>
                </a:lnTo>
                <a:lnTo>
                  <a:pt x="0" y="789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82853" y="4830437"/>
            <a:ext cx="6579499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Is this a good idea?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82853" y="5915662"/>
            <a:ext cx="6726813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Would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you buy this?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82853" y="7000261"/>
            <a:ext cx="6726813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I’m building this...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76976" y="4908634"/>
            <a:ext cx="7455510" cy="277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Why is it so difficult to handle that problem?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376976" y="6932975"/>
            <a:ext cx="8073688" cy="277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What are you doing to solve that today?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8889" y="-103239"/>
            <a:ext cx="18445778" cy="12297186"/>
          </a:xfrm>
          <a:custGeom>
            <a:avLst/>
            <a:gdLst/>
            <a:ahLst/>
            <a:cxnLst/>
            <a:rect r="r" b="b" t="t" l="l"/>
            <a:pathLst>
              <a:path h="12297186" w="18445778">
                <a:moveTo>
                  <a:pt x="0" y="0"/>
                </a:moveTo>
                <a:lnTo>
                  <a:pt x="18445778" y="0"/>
                </a:lnTo>
                <a:lnTo>
                  <a:pt x="18445778" y="12297186"/>
                </a:lnTo>
                <a:lnTo>
                  <a:pt x="0" y="12297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16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411495" y="-248879"/>
            <a:ext cx="18778384" cy="10784758"/>
            <a:chOff x="0" y="0"/>
            <a:chExt cx="4945747" cy="28404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45747" cy="2840430"/>
            </a:xfrm>
            <a:custGeom>
              <a:avLst/>
              <a:gdLst/>
              <a:ahLst/>
              <a:cxnLst/>
              <a:rect r="r" b="b" t="t" l="l"/>
              <a:pathLst>
                <a:path h="2840430" w="4945747">
                  <a:moveTo>
                    <a:pt x="21026" y="0"/>
                  </a:moveTo>
                  <a:lnTo>
                    <a:pt x="4924721" y="0"/>
                  </a:lnTo>
                  <a:cubicBezTo>
                    <a:pt x="4930298" y="0"/>
                    <a:pt x="4935646" y="2215"/>
                    <a:pt x="4939589" y="6158"/>
                  </a:cubicBezTo>
                  <a:cubicBezTo>
                    <a:pt x="4943532" y="10102"/>
                    <a:pt x="4945747" y="15450"/>
                    <a:pt x="4945747" y="21026"/>
                  </a:cubicBezTo>
                  <a:lnTo>
                    <a:pt x="4945747" y="2819404"/>
                  </a:lnTo>
                  <a:cubicBezTo>
                    <a:pt x="4945747" y="2824980"/>
                    <a:pt x="4943532" y="2830329"/>
                    <a:pt x="4939589" y="2834272"/>
                  </a:cubicBezTo>
                  <a:cubicBezTo>
                    <a:pt x="4935646" y="2838215"/>
                    <a:pt x="4930298" y="2840430"/>
                    <a:pt x="4924721" y="2840430"/>
                  </a:cubicBezTo>
                  <a:lnTo>
                    <a:pt x="21026" y="2840430"/>
                  </a:lnTo>
                  <a:cubicBezTo>
                    <a:pt x="15450" y="2840430"/>
                    <a:pt x="10102" y="2838215"/>
                    <a:pt x="6158" y="2834272"/>
                  </a:cubicBezTo>
                  <a:cubicBezTo>
                    <a:pt x="2215" y="2830329"/>
                    <a:pt x="0" y="2824980"/>
                    <a:pt x="0" y="2819404"/>
                  </a:cubicBezTo>
                  <a:lnTo>
                    <a:pt x="0" y="21026"/>
                  </a:lnTo>
                  <a:cubicBezTo>
                    <a:pt x="0" y="15450"/>
                    <a:pt x="2215" y="10102"/>
                    <a:pt x="6158" y="6158"/>
                  </a:cubicBezTo>
                  <a:cubicBezTo>
                    <a:pt x="10102" y="2215"/>
                    <a:pt x="15450" y="0"/>
                    <a:pt x="21026" y="0"/>
                  </a:cubicBezTo>
                  <a:close/>
                </a:path>
              </a:pathLst>
            </a:custGeom>
            <a:solidFill>
              <a:srgbClr val="03265B">
                <a:alpha val="8078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945747" cy="2916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97472" y="1405774"/>
            <a:ext cx="13760450" cy="1321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6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speaker session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10736" y="7313181"/>
            <a:ext cx="11866528" cy="2770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(optional)</a:t>
            </a:r>
          </a:p>
          <a:p>
            <a:pPr algn="l">
              <a:lnSpc>
                <a:spcPts val="7417"/>
              </a:lnSpc>
            </a:pPr>
            <a:r>
              <a:rPr lang="en-US" sz="5298" b="true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[Speaker Headshot, Name and Bio]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12109" y="1257300"/>
            <a:ext cx="14905248" cy="233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17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with proper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technique: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912109" y="3926169"/>
            <a:ext cx="14744015" cy="5332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6"/>
              </a:lnSpc>
            </a:pPr>
            <a:r>
              <a:rPr lang="en-US" sz="380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✓ Customers share their deep understanding of the problem being solved</a:t>
            </a:r>
          </a:p>
          <a:p>
            <a:pPr algn="l">
              <a:lnSpc>
                <a:spcPts val="5326"/>
              </a:lnSpc>
            </a:pPr>
            <a:r>
              <a:rPr lang="en-US" sz="380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✓ It is much easier to determine if the problem is worth solving</a:t>
            </a:r>
          </a:p>
          <a:p>
            <a:pPr algn="l" marL="0" indent="0" lvl="0">
              <a:lnSpc>
                <a:spcPts val="5326"/>
              </a:lnSpc>
              <a:spcBef>
                <a:spcPct val="0"/>
              </a:spcBef>
            </a:pPr>
            <a:r>
              <a:rPr lang="en-US" sz="3804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✓ Customers are more likely to share new ideas, problems, and opportunities when they aren’t focused on the validity of a solution</a:t>
            </a:r>
          </a:p>
          <a:p>
            <a:pPr algn="l" marL="0" indent="0" lvl="0">
              <a:lnSpc>
                <a:spcPts val="5326"/>
              </a:lnSpc>
              <a:spcBef>
                <a:spcPct val="0"/>
              </a:spcBef>
            </a:pPr>
            <a:r>
              <a:rPr lang="en-US" sz="3804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✓ A better relationship is formed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27237" y="2037271"/>
            <a:ext cx="14905248" cy="2332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17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finding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customers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to interview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7237" y="4774436"/>
            <a:ext cx="14484350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Just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ask.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Use your network to your advantage, or use someone else’s network to your advantage. Don’t be afraid to receive criticism and don’t be afraid to get rejected.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18564" y="2405780"/>
            <a:ext cx="1553210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Qurbie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Case Study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28310" y="4317492"/>
            <a:ext cx="14431381" cy="55749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By focusing on open-ended questions and being truly curious about his customers’ own experiences, David was able to gain some of the most important information for his solution.</a:t>
            </a:r>
          </a:p>
          <a:p>
            <a:pPr algn="l">
              <a:lnSpc>
                <a:spcPts val="7417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918564" y="1366258"/>
            <a:ext cx="5004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discussion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492" y="3956458"/>
            <a:ext cx="7003980" cy="7003980"/>
          </a:xfrm>
          <a:custGeom>
            <a:avLst/>
            <a:gdLst/>
            <a:ahLst/>
            <a:cxnLst/>
            <a:rect r="r" b="b" t="t" l="l"/>
            <a:pathLst>
              <a:path h="7003980" w="7003980">
                <a:moveTo>
                  <a:pt x="0" y="0"/>
                </a:moveTo>
                <a:lnTo>
                  <a:pt x="7003979" y="0"/>
                </a:lnTo>
                <a:lnTo>
                  <a:pt x="7003979" y="7003979"/>
                </a:lnTo>
                <a:lnTo>
                  <a:pt x="0" y="7003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18564" y="1984882"/>
            <a:ext cx="1553210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 example video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88903" y="4170177"/>
            <a:ext cx="6696122" cy="4640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Watch Asia Orangio complete a customer interview on stage using the Mom-Test method.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8564" y="1197899"/>
            <a:ext cx="5004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extra resource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4947521" y="3821349"/>
            <a:ext cx="5443235" cy="54432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00797" y="7262946"/>
            <a:ext cx="2221581" cy="2408218"/>
          </a:xfrm>
          <a:custGeom>
            <a:avLst/>
            <a:gdLst/>
            <a:ahLst/>
            <a:cxnLst/>
            <a:rect r="r" b="b" t="t" l="l"/>
            <a:pathLst>
              <a:path h="2408218" w="2221581">
                <a:moveTo>
                  <a:pt x="0" y="0"/>
                </a:moveTo>
                <a:lnTo>
                  <a:pt x="2221580" y="0"/>
                </a:lnTo>
                <a:lnTo>
                  <a:pt x="2221580" y="2408218"/>
                </a:lnTo>
                <a:lnTo>
                  <a:pt x="0" y="2408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27237" y="2849646"/>
            <a:ext cx="14905248" cy="1208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917"/>
              </a:lnSpc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interview each other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27237" y="4492476"/>
            <a:ext cx="14484350" cy="2770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Practice the Mom-Test interviewing method with another person in the cohort. Pretend you nothing about their startup.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18564" y="1547286"/>
            <a:ext cx="5004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exercise 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51179" y="326783"/>
            <a:ext cx="1173417" cy="701917"/>
          </a:xfrm>
          <a:custGeom>
            <a:avLst/>
            <a:gdLst/>
            <a:ahLst/>
            <a:cxnLst/>
            <a:rect r="r" b="b" t="t" l="l"/>
            <a:pathLst>
              <a:path h="701917" w="1173417">
                <a:moveTo>
                  <a:pt x="0" y="0"/>
                </a:moveTo>
                <a:lnTo>
                  <a:pt x="1173417" y="0"/>
                </a:lnTo>
                <a:lnTo>
                  <a:pt x="1173417" y="701917"/>
                </a:lnTo>
                <a:lnTo>
                  <a:pt x="0" y="701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296811" y="1478466"/>
            <a:ext cx="18881623" cy="2378177"/>
            <a:chOff x="0" y="0"/>
            <a:chExt cx="4972938" cy="6263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72938" cy="626351"/>
            </a:xfrm>
            <a:custGeom>
              <a:avLst/>
              <a:gdLst/>
              <a:ahLst/>
              <a:cxnLst/>
              <a:rect r="r" b="b" t="t" l="l"/>
              <a:pathLst>
                <a:path h="626351" w="4972938">
                  <a:moveTo>
                    <a:pt x="0" y="0"/>
                  </a:moveTo>
                  <a:lnTo>
                    <a:pt x="4972938" y="0"/>
                  </a:lnTo>
                  <a:lnTo>
                    <a:pt x="4972938" y="626351"/>
                  </a:lnTo>
                  <a:lnTo>
                    <a:pt x="0" y="626351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72938" cy="6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758306" y="469514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50"/>
                </a:lnTo>
                <a:lnTo>
                  <a:pt x="0" y="840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58306" y="8439290"/>
            <a:ext cx="993618" cy="840850"/>
          </a:xfrm>
          <a:custGeom>
            <a:avLst/>
            <a:gdLst/>
            <a:ahLst/>
            <a:cxnLst/>
            <a:rect r="r" b="b" t="t" l="l"/>
            <a:pathLst>
              <a:path h="840850" w="993618">
                <a:moveTo>
                  <a:pt x="0" y="0"/>
                </a:moveTo>
                <a:lnTo>
                  <a:pt x="993618" y="0"/>
                </a:lnTo>
                <a:lnTo>
                  <a:pt x="993618" y="840849"/>
                </a:lnTo>
                <a:lnTo>
                  <a:pt x="0" y="84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17747" y="1739663"/>
            <a:ext cx="1389318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26714" y="4228118"/>
            <a:ext cx="13255330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Build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three customer personas to share next week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758306" y="6731764"/>
            <a:ext cx="14771388" cy="840850"/>
            <a:chOff x="0" y="0"/>
            <a:chExt cx="19695184" cy="11211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24824" cy="1121133"/>
            </a:xfrm>
            <a:custGeom>
              <a:avLst/>
              <a:gdLst/>
              <a:ahLst/>
              <a:cxnLst/>
              <a:rect r="r" b="b" t="t" l="l"/>
              <a:pathLst>
                <a:path h="1121133" w="1324824">
                  <a:moveTo>
                    <a:pt x="0" y="0"/>
                  </a:moveTo>
                  <a:lnTo>
                    <a:pt x="1324824" y="0"/>
                  </a:lnTo>
                  <a:lnTo>
                    <a:pt x="1324824" y="1121133"/>
                  </a:lnTo>
                  <a:lnTo>
                    <a:pt x="0" y="1121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691211" y="-48775"/>
              <a:ext cx="18003973" cy="1169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417"/>
                </a:lnSpc>
                <a:spcBef>
                  <a:spcPct val="0"/>
                </a:spcBef>
              </a:pPr>
              <a:r>
                <a:rPr lang="en-US" b="true" sz="5298">
                  <a:solidFill>
                    <a:srgbClr val="FFFFFF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Interview </a:t>
              </a:r>
              <a:r>
                <a:rPr lang="en-US" sz="5298">
                  <a:solidFill>
                    <a:srgbClr val="FFFFFF"/>
                  </a:solidFill>
                  <a:latin typeface="Galano Grotesque Alt"/>
                  <a:ea typeface="Galano Grotesque Alt"/>
                  <a:cs typeface="Galano Grotesque Alt"/>
                  <a:sym typeface="Galano Grotesque Alt"/>
                </a:rPr>
                <a:t>three customers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3059437" y="8334515"/>
            <a:ext cx="13502980" cy="90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Read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chapter 3 and fill out workbook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9419" y="1334525"/>
            <a:ext cx="4129148" cy="833337"/>
          </a:xfrm>
          <a:custGeom>
            <a:avLst/>
            <a:gdLst/>
            <a:ahLst/>
            <a:cxnLst/>
            <a:rect r="r" b="b" t="t" l="l"/>
            <a:pathLst>
              <a:path h="833337" w="4129148">
                <a:moveTo>
                  <a:pt x="0" y="0"/>
                </a:moveTo>
                <a:lnTo>
                  <a:pt x="4129148" y="0"/>
                </a:lnTo>
                <a:lnTo>
                  <a:pt x="4129148" y="833337"/>
                </a:lnTo>
                <a:lnTo>
                  <a:pt x="0" y="833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9419" y="2981508"/>
            <a:ext cx="4216509" cy="5929249"/>
          </a:xfrm>
          <a:custGeom>
            <a:avLst/>
            <a:gdLst/>
            <a:ahLst/>
            <a:cxnLst/>
            <a:rect r="r" b="b" t="t" l="l"/>
            <a:pathLst>
              <a:path h="5929249" w="4216509">
                <a:moveTo>
                  <a:pt x="0" y="0"/>
                </a:moveTo>
                <a:lnTo>
                  <a:pt x="4216508" y="0"/>
                </a:lnTo>
                <a:lnTo>
                  <a:pt x="4216508" y="5929250"/>
                </a:lnTo>
                <a:lnTo>
                  <a:pt x="0" y="5929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773" t="0" r="-58737" b="-989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82949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community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852247" y="3102528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95321" y="2876733"/>
            <a:ext cx="10535594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Stay updated with your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cohort &amp; facilitator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95321" y="5038725"/>
            <a:ext cx="9217820" cy="1838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Learn, connect, and engage with members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852247" y="5143500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5321" y="7005247"/>
            <a:ext cx="13502980" cy="904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resources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6852247" y="7138321"/>
            <a:ext cx="742950" cy="742950"/>
          </a:xfrm>
          <a:custGeom>
            <a:avLst/>
            <a:gdLst/>
            <a:ahLst/>
            <a:cxnLst/>
            <a:rect r="r" b="b" t="t" l="l"/>
            <a:pathLst>
              <a:path h="742950" w="742950">
                <a:moveTo>
                  <a:pt x="0" y="0"/>
                </a:moveTo>
                <a:lnTo>
                  <a:pt x="742950" y="0"/>
                </a:lnTo>
                <a:lnTo>
                  <a:pt x="742950" y="742949"/>
                </a:lnTo>
                <a:lnTo>
                  <a:pt x="0" y="742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595197" y="8322510"/>
            <a:ext cx="8838013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access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9210" y="3064087"/>
            <a:ext cx="4974150" cy="5508554"/>
          </a:xfrm>
          <a:custGeom>
            <a:avLst/>
            <a:gdLst/>
            <a:ahLst/>
            <a:cxnLst/>
            <a:rect r="r" b="b" t="t" l="l"/>
            <a:pathLst>
              <a:path h="5508554" w="4974150">
                <a:moveTo>
                  <a:pt x="0" y="0"/>
                </a:moveTo>
                <a:lnTo>
                  <a:pt x="4974150" y="0"/>
                </a:lnTo>
                <a:lnTo>
                  <a:pt x="4974150" y="5508554"/>
                </a:lnTo>
                <a:lnTo>
                  <a:pt x="0" y="550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69" t="0" r="0" b="-27705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77501" y="3736211"/>
            <a:ext cx="3105859" cy="2082153"/>
            <a:chOff x="0" y="0"/>
            <a:chExt cx="1212419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12419" cy="812800"/>
            </a:xfrm>
            <a:custGeom>
              <a:avLst/>
              <a:gdLst/>
              <a:ahLst/>
              <a:cxnLst/>
              <a:rect r="r" b="b" t="t" l="l"/>
              <a:pathLst>
                <a:path h="812800" w="1212419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1212419" y="203200"/>
                  </a:lnTo>
                  <a:lnTo>
                    <a:pt x="1212419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01600" y="127000"/>
              <a:ext cx="1110819" cy="482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1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128847" y="3064087"/>
            <a:ext cx="2521176" cy="5465964"/>
          </a:xfrm>
          <a:custGeom>
            <a:avLst/>
            <a:gdLst/>
            <a:ahLst/>
            <a:cxnLst/>
            <a:rect r="r" b="b" t="t" l="l"/>
            <a:pathLst>
              <a:path h="5465964" w="2521176">
                <a:moveTo>
                  <a:pt x="0" y="0"/>
                </a:moveTo>
                <a:lnTo>
                  <a:pt x="2521175" y="0"/>
                </a:lnTo>
                <a:lnTo>
                  <a:pt x="2521175" y="5465964"/>
                </a:lnTo>
                <a:lnTo>
                  <a:pt x="0" y="5465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09210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resource library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79075" y="2959312"/>
            <a:ext cx="6880225" cy="5570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access chapter resources, interviews, and homework using the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QR codes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in your avante workbook.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84242" y="4373608"/>
            <a:ext cx="5476874" cy="721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4"/>
              </a:lnSpc>
              <a:spcBef>
                <a:spcPct val="0"/>
              </a:spcBef>
            </a:pPr>
            <a:r>
              <a:rPr lang="en-US" b="true" sz="4217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scan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2915" y="2895837"/>
            <a:ext cx="8571252" cy="5643897"/>
            <a:chOff x="0" y="0"/>
            <a:chExt cx="11428336" cy="752519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428336" cy="7525195"/>
            </a:xfrm>
            <a:custGeom>
              <a:avLst/>
              <a:gdLst/>
              <a:ahLst/>
              <a:cxnLst/>
              <a:rect r="r" b="b" t="t" l="l"/>
              <a:pathLst>
                <a:path h="7525195" w="11428336">
                  <a:moveTo>
                    <a:pt x="0" y="0"/>
                  </a:moveTo>
                  <a:lnTo>
                    <a:pt x="11428336" y="0"/>
                  </a:lnTo>
                  <a:lnTo>
                    <a:pt x="11428336" y="7525195"/>
                  </a:lnTo>
                  <a:lnTo>
                    <a:pt x="0" y="752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99190" y="560401"/>
              <a:ext cx="3920001" cy="7558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118"/>
                </a:lnSpc>
              </a:pPr>
              <a:r>
                <a:rPr lang="en-US" b="true" sz="1986">
                  <a:solidFill>
                    <a:srgbClr val="03265B"/>
                  </a:solidFill>
                  <a:latin typeface="Galano Grotesque Alt Bold"/>
                  <a:ea typeface="Galano Grotesque Alt Bold"/>
                  <a:cs typeface="Galano Grotesque Alt Bold"/>
                  <a:sym typeface="Galano Grotesque Alt Bold"/>
                </a:rPr>
                <a:t>Business Model Canvas</a:t>
              </a:r>
            </a:p>
            <a:p>
              <a:pPr algn="r">
                <a:lnSpc>
                  <a:spcPts val="1499"/>
                </a:lnSpc>
              </a:pPr>
              <a:r>
                <a:rPr lang="en-US" sz="954" spc="15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PROBLEM BEING</a:t>
              </a:r>
              <a:r>
                <a:rPr lang="en-US" b="true" sz="954" spc="15">
                  <a:solidFill>
                    <a:srgbClr val="03265B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975986" y="404262"/>
              <a:ext cx="100507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Startup Name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8330860" y="404262"/>
              <a:ext cx="341279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Date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9699531" y="404262"/>
              <a:ext cx="529951" cy="181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88"/>
                </a:lnSpc>
              </a:pPr>
              <a:r>
                <a:rPr lang="en-US" sz="848" spc="-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Version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184545" y="7261087"/>
              <a:ext cx="5921501" cy="862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94"/>
                </a:lnSpc>
              </a:pPr>
              <a:r>
                <a:rPr lang="en-US" sz="424" spc="-3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Avante Canvas is adapted from the Business Model Canvas by Strategyzer.com and is licensed under the Creative Commons Attribution Share-Alike 3.0 Unported License.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567920" y="7215897"/>
              <a:ext cx="2021460" cy="1376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16"/>
                </a:lnSpc>
              </a:pPr>
              <a:r>
                <a:rPr lang="en-US" sz="583" spc="-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© 2025 FoundersForge | All Rights Reserved.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97037" y="1678102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97037" y="294154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697037" y="4204981"/>
              <a:ext cx="604345" cy="10513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"/>
                </a:lnSpc>
              </a:pPr>
              <a:r>
                <a:rPr lang="en-US" sz="477" spc="-3">
                  <a:solidFill>
                    <a:srgbClr val="03265B">
                      <a:alpha val="8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Name Age Gender Pain Points Behaviors Goals How to interact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707924" y="1103173"/>
              <a:ext cx="1801681" cy="4857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9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CUSTOMERS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at least 3 of your customer personas or categories of customers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770363" y="5666423"/>
              <a:ext cx="2357645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STARTUP COSTS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costs or categories of costs your business will require. Don’t forget to include the Founders time!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804291" y="3376498"/>
              <a:ext cx="1800298" cy="4829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5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VALUE PROVIDED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value to the customer? What do they gain by solving the problem?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62094" y="1316249"/>
              <a:ext cx="1682292" cy="5560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-3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SOLVED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problem being solved for your customers. This should be a short and succinct description of the problem.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302254" y="1103164"/>
              <a:ext cx="976343" cy="209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sz="954" spc="14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7012707" y="3376498"/>
              <a:ext cx="1769505" cy="590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14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DISTRIBUTION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is the distribution model of the business and what channels exist to get your products to the customer?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067070" y="1103164"/>
              <a:ext cx="1674046" cy="5935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6"/>
                </a:lnSpc>
              </a:pPr>
              <a:r>
                <a:rPr lang="en-US" b="true" sz="954" spc="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ALTERNATIVES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is the customer currently solving the problem? If competition exists, list them in this section.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6023769" y="5666423"/>
              <a:ext cx="3797980" cy="4466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36"/>
                </a:lnSpc>
              </a:pPr>
              <a:r>
                <a:rPr lang="en-US" b="true" sz="954" spc="12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PRICING STRATEGY AND REVENUE STREAMS</a:t>
              </a:r>
            </a:p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List the primary and alternative pricing strategies. Then list the expected revenue streams for your business.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416892" y="1122214"/>
              <a:ext cx="1193042" cy="187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45"/>
                </a:lnSpc>
              </a:pPr>
              <a:r>
                <a:rPr lang="en-US" sz="954" spc="16">
                  <a:solidFill>
                    <a:srgbClr val="03265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NETWORK OF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102606" y="1316240"/>
              <a:ext cx="1812200" cy="7716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45"/>
                </a:lnSpc>
              </a:pPr>
              <a:r>
                <a:rPr lang="en-US" b="true" sz="954" spc="11">
                  <a:solidFill>
                    <a:srgbClr val="03265B">
                      <a:alpha val="60000"/>
                    </a:srgb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SUPPORT</a:t>
              </a:r>
            </a:p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Who in your network will support your business’ success? (i.e. your local Amplify program, SBDCs, local main street program, local entrepreneur centers, friends, family, etc.)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4986900" y="1372776"/>
              <a:ext cx="1636023" cy="21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 your Startup’s offering. This should directly solve the problem 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5553796" y="1588361"/>
              <a:ext cx="457200" cy="107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36"/>
                </a:lnSpc>
              </a:pPr>
              <a:r>
                <a:rPr lang="en-US" sz="530" spc="-4">
                  <a:solidFill>
                    <a:srgbClr val="03265B">
                      <a:alpha val="60000"/>
                    </a:srgbClr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described.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82915" y="847725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business model canvas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86506" y="2791062"/>
            <a:ext cx="6472794" cy="3703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This week, we will fill in the customers section of the canvas.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527665" y="8930839"/>
            <a:ext cx="9232669" cy="588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54"/>
              </a:lnSpc>
              <a:spcBef>
                <a:spcPct val="0"/>
              </a:spcBef>
            </a:pPr>
            <a:r>
              <a:rPr lang="en-US" b="true" sz="3467" i="true">
                <a:solidFill>
                  <a:srgbClr val="FFFFFF"/>
                </a:solidFill>
                <a:latin typeface="Galano Grotesque Alt Bold Italics"/>
                <a:ea typeface="Galano Grotesque Alt Bold Italics"/>
                <a:cs typeface="Galano Grotesque Alt Bold Italics"/>
                <a:sym typeface="Galano Grotesque Alt Bold Italics"/>
              </a:rPr>
              <a:t>*scan QR codes in book for digital version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636395" y="3557588"/>
            <a:ext cx="2170748" cy="3656647"/>
            <a:chOff x="0" y="0"/>
            <a:chExt cx="2894330" cy="487553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0637" y="49451"/>
              <a:ext cx="2795853" cy="4778212"/>
            </a:xfrm>
            <a:custGeom>
              <a:avLst/>
              <a:gdLst/>
              <a:ahLst/>
              <a:cxnLst/>
              <a:rect r="r" b="b" t="t" l="l"/>
              <a:pathLst>
                <a:path h="4778212" w="2795853">
                  <a:moveTo>
                    <a:pt x="2576993" y="4685109"/>
                  </a:moveTo>
                  <a:cubicBezTo>
                    <a:pt x="2267113" y="4733369"/>
                    <a:pt x="2141383" y="4735909"/>
                    <a:pt x="1977553" y="4743529"/>
                  </a:cubicBezTo>
                  <a:cubicBezTo>
                    <a:pt x="1718473" y="4754959"/>
                    <a:pt x="1237143" y="4770199"/>
                    <a:pt x="966633" y="4775279"/>
                  </a:cubicBezTo>
                  <a:cubicBezTo>
                    <a:pt x="785023" y="4777819"/>
                    <a:pt x="611033" y="4780359"/>
                    <a:pt x="511973" y="4775279"/>
                  </a:cubicBezTo>
                  <a:cubicBezTo>
                    <a:pt x="463713" y="4771469"/>
                    <a:pt x="440853" y="4770199"/>
                    <a:pt x="405293" y="4761309"/>
                  </a:cubicBezTo>
                  <a:cubicBezTo>
                    <a:pt x="368463" y="4752419"/>
                    <a:pt x="330363" y="4742259"/>
                    <a:pt x="296073" y="4720669"/>
                  </a:cubicBezTo>
                  <a:cubicBezTo>
                    <a:pt x="257973" y="4695269"/>
                    <a:pt x="216063" y="4660979"/>
                    <a:pt x="188123" y="4612719"/>
                  </a:cubicBezTo>
                  <a:cubicBezTo>
                    <a:pt x="153833" y="4550489"/>
                    <a:pt x="141133" y="4437459"/>
                    <a:pt x="127163" y="4362529"/>
                  </a:cubicBezTo>
                  <a:cubicBezTo>
                    <a:pt x="114463" y="4301569"/>
                    <a:pt x="110653" y="4269819"/>
                    <a:pt x="103033" y="4197429"/>
                  </a:cubicBezTo>
                  <a:cubicBezTo>
                    <a:pt x="90333" y="4058999"/>
                    <a:pt x="86523" y="3766899"/>
                    <a:pt x="73823" y="3590369"/>
                  </a:cubicBezTo>
                  <a:cubicBezTo>
                    <a:pt x="63663" y="3451939"/>
                    <a:pt x="47153" y="3368119"/>
                    <a:pt x="39533" y="3223339"/>
                  </a:cubicBezTo>
                  <a:cubicBezTo>
                    <a:pt x="28103" y="3012519"/>
                    <a:pt x="39533" y="2682319"/>
                    <a:pt x="31913" y="2446099"/>
                  </a:cubicBezTo>
                  <a:cubicBezTo>
                    <a:pt x="25563" y="2246709"/>
                    <a:pt x="-2377" y="2049859"/>
                    <a:pt x="163" y="1898729"/>
                  </a:cubicBezTo>
                  <a:cubicBezTo>
                    <a:pt x="2703" y="1790779"/>
                    <a:pt x="21753" y="1741249"/>
                    <a:pt x="29373" y="1623139"/>
                  </a:cubicBezTo>
                  <a:cubicBezTo>
                    <a:pt x="40803" y="1407239"/>
                    <a:pt x="28103" y="892889"/>
                    <a:pt x="42073" y="712549"/>
                  </a:cubicBezTo>
                  <a:cubicBezTo>
                    <a:pt x="48423" y="635079"/>
                    <a:pt x="53503" y="598249"/>
                    <a:pt x="64933" y="547449"/>
                  </a:cubicBezTo>
                  <a:cubicBezTo>
                    <a:pt x="75093" y="501729"/>
                    <a:pt x="86523" y="459819"/>
                    <a:pt x="104303" y="421719"/>
                  </a:cubicBezTo>
                  <a:cubicBezTo>
                    <a:pt x="119543" y="386159"/>
                    <a:pt x="133513" y="356949"/>
                    <a:pt x="160183" y="323929"/>
                  </a:cubicBezTo>
                  <a:cubicBezTo>
                    <a:pt x="195743" y="280749"/>
                    <a:pt x="260513" y="229949"/>
                    <a:pt x="310043" y="195659"/>
                  </a:cubicBezTo>
                  <a:cubicBezTo>
                    <a:pt x="350683" y="165179"/>
                    <a:pt x="382433" y="146129"/>
                    <a:pt x="433233" y="124539"/>
                  </a:cubicBezTo>
                  <a:cubicBezTo>
                    <a:pt x="504353" y="94059"/>
                    <a:pt x="611033" y="63579"/>
                    <a:pt x="706283" y="45799"/>
                  </a:cubicBezTo>
                  <a:cubicBezTo>
                    <a:pt x="806613" y="25479"/>
                    <a:pt x="919643" y="20399"/>
                    <a:pt x="1022513" y="14049"/>
                  </a:cubicBezTo>
                  <a:cubicBezTo>
                    <a:pt x="1120303" y="7699"/>
                    <a:pt x="1192693" y="7699"/>
                    <a:pt x="1308263" y="6429"/>
                  </a:cubicBezTo>
                  <a:cubicBezTo>
                    <a:pt x="1492413" y="2619"/>
                    <a:pt x="1840393" y="-2461"/>
                    <a:pt x="2019463" y="1349"/>
                  </a:cubicBezTo>
                  <a:cubicBezTo>
                    <a:pt x="2126143" y="5159"/>
                    <a:pt x="2209963" y="10239"/>
                    <a:pt x="2277273" y="16589"/>
                  </a:cubicBezTo>
                  <a:cubicBezTo>
                    <a:pt x="2320453" y="20399"/>
                    <a:pt x="2348393" y="21669"/>
                    <a:pt x="2382683" y="29289"/>
                  </a:cubicBezTo>
                  <a:cubicBezTo>
                    <a:pt x="2416973" y="36909"/>
                    <a:pt x="2453803" y="48339"/>
                    <a:pt x="2481743" y="63579"/>
                  </a:cubicBezTo>
                  <a:cubicBezTo>
                    <a:pt x="2507143" y="78819"/>
                    <a:pt x="2526193" y="96599"/>
                    <a:pt x="2545243" y="119459"/>
                  </a:cubicBezTo>
                  <a:cubicBezTo>
                    <a:pt x="2568103" y="148669"/>
                    <a:pt x="2584613" y="182959"/>
                    <a:pt x="2607473" y="228679"/>
                  </a:cubicBezTo>
                  <a:cubicBezTo>
                    <a:pt x="2641763" y="297259"/>
                    <a:pt x="2696373" y="407749"/>
                    <a:pt x="2723043" y="500459"/>
                  </a:cubicBezTo>
                  <a:cubicBezTo>
                    <a:pt x="2750983" y="590629"/>
                    <a:pt x="2762413" y="687149"/>
                    <a:pt x="2773843" y="777319"/>
                  </a:cubicBezTo>
                  <a:cubicBezTo>
                    <a:pt x="2785273" y="863679"/>
                    <a:pt x="2789083" y="904319"/>
                    <a:pt x="2792893" y="1030049"/>
                  </a:cubicBezTo>
                  <a:cubicBezTo>
                    <a:pt x="2804323" y="1398349"/>
                    <a:pt x="2780193" y="2613739"/>
                    <a:pt x="2762413" y="3203019"/>
                  </a:cubicBezTo>
                  <a:cubicBezTo>
                    <a:pt x="2749713" y="3608149"/>
                    <a:pt x="2742093" y="3990419"/>
                    <a:pt x="2715423" y="4227909"/>
                  </a:cubicBezTo>
                  <a:cubicBezTo>
                    <a:pt x="2701453" y="4353639"/>
                    <a:pt x="2682403" y="4448889"/>
                    <a:pt x="2663353" y="4517469"/>
                  </a:cubicBezTo>
                  <a:cubicBezTo>
                    <a:pt x="2651923" y="4555569"/>
                    <a:pt x="2645573" y="4578429"/>
                    <a:pt x="2629063" y="4606369"/>
                  </a:cubicBezTo>
                  <a:cubicBezTo>
                    <a:pt x="2610013" y="4636849"/>
                    <a:pt x="2574453" y="4673679"/>
                    <a:pt x="2551593" y="4691459"/>
                  </a:cubicBezTo>
                  <a:cubicBezTo>
                    <a:pt x="2538893" y="4701619"/>
                    <a:pt x="2530003" y="4706699"/>
                    <a:pt x="2516033" y="4709239"/>
                  </a:cubicBezTo>
                  <a:cubicBezTo>
                    <a:pt x="2498253" y="4711779"/>
                    <a:pt x="2471583" y="4707969"/>
                    <a:pt x="2456343" y="4700349"/>
                  </a:cubicBezTo>
                  <a:cubicBezTo>
                    <a:pt x="2443643" y="4695269"/>
                    <a:pt x="2433483" y="4685109"/>
                    <a:pt x="2427133" y="4673679"/>
                  </a:cubicBezTo>
                  <a:cubicBezTo>
                    <a:pt x="2419513" y="4662249"/>
                    <a:pt x="2413163" y="4650819"/>
                    <a:pt x="2413163" y="4635579"/>
                  </a:cubicBezTo>
                  <a:cubicBezTo>
                    <a:pt x="2413163" y="4616529"/>
                    <a:pt x="2422053" y="4582239"/>
                    <a:pt x="2438563" y="4566999"/>
                  </a:cubicBezTo>
                  <a:cubicBezTo>
                    <a:pt x="2455073" y="4551759"/>
                    <a:pt x="2490633" y="4540329"/>
                    <a:pt x="2513493" y="4544139"/>
                  </a:cubicBezTo>
                  <a:cubicBezTo>
                    <a:pt x="2536353" y="4549219"/>
                    <a:pt x="2564293" y="4574619"/>
                    <a:pt x="2574453" y="4594939"/>
                  </a:cubicBezTo>
                  <a:cubicBezTo>
                    <a:pt x="2583343" y="4610179"/>
                    <a:pt x="2582073" y="4631769"/>
                    <a:pt x="2578263" y="4648279"/>
                  </a:cubicBezTo>
                  <a:cubicBezTo>
                    <a:pt x="2574453" y="4664789"/>
                    <a:pt x="2563023" y="4682569"/>
                    <a:pt x="2549053" y="4692729"/>
                  </a:cubicBezTo>
                  <a:cubicBezTo>
                    <a:pt x="2536353" y="4704159"/>
                    <a:pt x="2516033" y="4710509"/>
                    <a:pt x="2498253" y="4711779"/>
                  </a:cubicBezTo>
                  <a:cubicBezTo>
                    <a:pt x="2481743" y="4711779"/>
                    <a:pt x="2461423" y="4706699"/>
                    <a:pt x="2447453" y="4695269"/>
                  </a:cubicBezTo>
                  <a:cubicBezTo>
                    <a:pt x="2430943" y="4681299"/>
                    <a:pt x="2411893" y="4647009"/>
                    <a:pt x="2413163" y="4624149"/>
                  </a:cubicBezTo>
                  <a:cubicBezTo>
                    <a:pt x="2413163" y="4601289"/>
                    <a:pt x="2432213" y="4568269"/>
                    <a:pt x="2452533" y="4555569"/>
                  </a:cubicBezTo>
                  <a:cubicBezTo>
                    <a:pt x="2471583" y="4544139"/>
                    <a:pt x="2509683" y="4542869"/>
                    <a:pt x="2531273" y="4550489"/>
                  </a:cubicBezTo>
                  <a:cubicBezTo>
                    <a:pt x="2547783" y="4555569"/>
                    <a:pt x="2563023" y="4569539"/>
                    <a:pt x="2570643" y="4586049"/>
                  </a:cubicBezTo>
                  <a:cubicBezTo>
                    <a:pt x="2579533" y="4607639"/>
                    <a:pt x="2575723" y="4655899"/>
                    <a:pt x="2565563" y="4676219"/>
                  </a:cubicBezTo>
                  <a:cubicBezTo>
                    <a:pt x="2559213" y="4688919"/>
                    <a:pt x="2547783" y="4696539"/>
                    <a:pt x="2535083" y="4702889"/>
                  </a:cubicBezTo>
                  <a:cubicBezTo>
                    <a:pt x="2518573" y="4709239"/>
                    <a:pt x="2493173" y="4713049"/>
                    <a:pt x="2475393" y="4707969"/>
                  </a:cubicBezTo>
                  <a:cubicBezTo>
                    <a:pt x="2457613" y="4704159"/>
                    <a:pt x="2437293" y="4688919"/>
                    <a:pt x="2427133" y="4673679"/>
                  </a:cubicBezTo>
                  <a:cubicBezTo>
                    <a:pt x="2416973" y="4658439"/>
                    <a:pt x="2409353" y="4638119"/>
                    <a:pt x="2413163" y="4615259"/>
                  </a:cubicBezTo>
                  <a:cubicBezTo>
                    <a:pt x="2420783" y="4578429"/>
                    <a:pt x="2480473" y="4536519"/>
                    <a:pt x="2504603" y="4481909"/>
                  </a:cubicBezTo>
                  <a:cubicBezTo>
                    <a:pt x="2536353" y="4409519"/>
                    <a:pt x="2550323" y="4333319"/>
                    <a:pt x="2566833" y="4211399"/>
                  </a:cubicBezTo>
                  <a:cubicBezTo>
                    <a:pt x="2601123" y="3966289"/>
                    <a:pt x="2613823" y="3501469"/>
                    <a:pt x="2627793" y="3092529"/>
                  </a:cubicBezTo>
                  <a:cubicBezTo>
                    <a:pt x="2643033" y="2599769"/>
                    <a:pt x="2646843" y="1819989"/>
                    <a:pt x="2644303" y="1455499"/>
                  </a:cubicBezTo>
                  <a:cubicBezTo>
                    <a:pt x="2643033" y="1272619"/>
                    <a:pt x="2645573" y="1179909"/>
                    <a:pt x="2634143" y="1041479"/>
                  </a:cubicBezTo>
                  <a:cubicBezTo>
                    <a:pt x="2622713" y="900509"/>
                    <a:pt x="2594773" y="716359"/>
                    <a:pt x="2574453" y="616029"/>
                  </a:cubicBezTo>
                  <a:cubicBezTo>
                    <a:pt x="2563023" y="561419"/>
                    <a:pt x="2555403" y="529669"/>
                    <a:pt x="2541433" y="490299"/>
                  </a:cubicBezTo>
                  <a:cubicBezTo>
                    <a:pt x="2527463" y="452199"/>
                    <a:pt x="2507143" y="417909"/>
                    <a:pt x="2489363" y="381079"/>
                  </a:cubicBezTo>
                  <a:cubicBezTo>
                    <a:pt x="2471583" y="342979"/>
                    <a:pt x="2456343" y="297259"/>
                    <a:pt x="2432213" y="265509"/>
                  </a:cubicBezTo>
                  <a:cubicBezTo>
                    <a:pt x="2410623" y="236299"/>
                    <a:pt x="2383953" y="207089"/>
                    <a:pt x="2354743" y="193119"/>
                  </a:cubicBezTo>
                  <a:cubicBezTo>
                    <a:pt x="2328073" y="180419"/>
                    <a:pt x="2303943" y="182959"/>
                    <a:pt x="2263303" y="179149"/>
                  </a:cubicBezTo>
                  <a:cubicBezTo>
                    <a:pt x="2188373" y="171529"/>
                    <a:pt x="2061373" y="166449"/>
                    <a:pt x="1931833" y="165179"/>
                  </a:cubicBezTo>
                  <a:cubicBezTo>
                    <a:pt x="1747683" y="162639"/>
                    <a:pt x="1470823" y="167719"/>
                    <a:pt x="1261273" y="176609"/>
                  </a:cubicBezTo>
                  <a:cubicBezTo>
                    <a:pt x="1075853" y="185499"/>
                    <a:pt x="876463" y="189309"/>
                    <a:pt x="738033" y="213439"/>
                  </a:cubicBezTo>
                  <a:cubicBezTo>
                    <a:pt x="646593" y="228679"/>
                    <a:pt x="581823" y="245189"/>
                    <a:pt x="510703" y="275669"/>
                  </a:cubicBezTo>
                  <a:cubicBezTo>
                    <a:pt x="442123" y="306149"/>
                    <a:pt x="363383" y="355679"/>
                    <a:pt x="318933" y="396319"/>
                  </a:cubicBezTo>
                  <a:cubicBezTo>
                    <a:pt x="288453" y="422989"/>
                    <a:pt x="270673" y="449659"/>
                    <a:pt x="254163" y="480139"/>
                  </a:cubicBezTo>
                  <a:cubicBezTo>
                    <a:pt x="237653" y="510619"/>
                    <a:pt x="228763" y="543639"/>
                    <a:pt x="219873" y="579199"/>
                  </a:cubicBezTo>
                  <a:cubicBezTo>
                    <a:pt x="208443" y="622379"/>
                    <a:pt x="203363" y="651589"/>
                    <a:pt x="197013" y="717629"/>
                  </a:cubicBezTo>
                  <a:cubicBezTo>
                    <a:pt x="181773" y="887809"/>
                    <a:pt x="195743" y="1414859"/>
                    <a:pt x="179233" y="1630759"/>
                  </a:cubicBezTo>
                  <a:cubicBezTo>
                    <a:pt x="170343" y="1748869"/>
                    <a:pt x="148753" y="1822529"/>
                    <a:pt x="142403" y="1906349"/>
                  </a:cubicBezTo>
                  <a:cubicBezTo>
                    <a:pt x="138593" y="1976199"/>
                    <a:pt x="139863" y="2001599"/>
                    <a:pt x="142403" y="2098119"/>
                  </a:cubicBezTo>
                  <a:cubicBezTo>
                    <a:pt x="150023" y="2402919"/>
                    <a:pt x="213523" y="3699589"/>
                    <a:pt x="236383" y="3994229"/>
                  </a:cubicBezTo>
                  <a:cubicBezTo>
                    <a:pt x="244003" y="4084399"/>
                    <a:pt x="244003" y="4102179"/>
                    <a:pt x="256703" y="4170759"/>
                  </a:cubicBezTo>
                  <a:cubicBezTo>
                    <a:pt x="273213" y="4272359"/>
                    <a:pt x="294803" y="4476829"/>
                    <a:pt x="344333" y="4540329"/>
                  </a:cubicBezTo>
                  <a:cubicBezTo>
                    <a:pt x="369733" y="4574619"/>
                    <a:pt x="400213" y="4579699"/>
                    <a:pt x="439583" y="4591129"/>
                  </a:cubicBezTo>
                  <a:cubicBezTo>
                    <a:pt x="490383" y="4607639"/>
                    <a:pt x="537373" y="4607639"/>
                    <a:pt x="632623" y="4611449"/>
                  </a:cubicBezTo>
                  <a:cubicBezTo>
                    <a:pt x="903133" y="4620339"/>
                    <a:pt x="1850553" y="4588589"/>
                    <a:pt x="2190913" y="4563189"/>
                  </a:cubicBezTo>
                  <a:cubicBezTo>
                    <a:pt x="2358553" y="4550489"/>
                    <a:pt x="2495713" y="4508579"/>
                    <a:pt x="2564293" y="4518739"/>
                  </a:cubicBezTo>
                  <a:cubicBezTo>
                    <a:pt x="2590963" y="4522549"/>
                    <a:pt x="2604933" y="4528899"/>
                    <a:pt x="2618903" y="4541599"/>
                  </a:cubicBezTo>
                  <a:cubicBezTo>
                    <a:pt x="2631603" y="4554299"/>
                    <a:pt x="2643033" y="4577159"/>
                    <a:pt x="2644303" y="4596209"/>
                  </a:cubicBezTo>
                  <a:cubicBezTo>
                    <a:pt x="2645573" y="4613989"/>
                    <a:pt x="2639223" y="4638119"/>
                    <a:pt x="2627793" y="4653359"/>
                  </a:cubicBezTo>
                  <a:cubicBezTo>
                    <a:pt x="2616363" y="4667329"/>
                    <a:pt x="2576993" y="4685109"/>
                    <a:pt x="2576993" y="468510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44617" y="4419582"/>
            <a:ext cx="3478739" cy="169589"/>
          </a:xfrm>
          <a:custGeom>
            <a:avLst/>
            <a:gdLst/>
            <a:ahLst/>
            <a:cxnLst/>
            <a:rect r="r" b="b" t="t" l="l"/>
            <a:pathLst>
              <a:path h="169589" w="3478739">
                <a:moveTo>
                  <a:pt x="0" y="0"/>
                </a:moveTo>
                <a:lnTo>
                  <a:pt x="3478739" y="0"/>
                </a:lnTo>
                <a:lnTo>
                  <a:pt x="3478739" y="169589"/>
                </a:lnTo>
                <a:lnTo>
                  <a:pt x="0" y="169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655006">
            <a:off x="12937606" y="7328495"/>
            <a:ext cx="3141081" cy="3267705"/>
          </a:xfrm>
          <a:custGeom>
            <a:avLst/>
            <a:gdLst/>
            <a:ahLst/>
            <a:cxnLst/>
            <a:rect r="r" b="b" t="t" l="l"/>
            <a:pathLst>
              <a:path h="3267705" w="3141081">
                <a:moveTo>
                  <a:pt x="3141082" y="0"/>
                </a:moveTo>
                <a:lnTo>
                  <a:pt x="0" y="0"/>
                </a:lnTo>
                <a:lnTo>
                  <a:pt x="0" y="3267705"/>
                </a:lnTo>
                <a:lnTo>
                  <a:pt x="3141082" y="3267705"/>
                </a:lnTo>
                <a:lnTo>
                  <a:pt x="31410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39331" y="2697046"/>
            <a:ext cx="9963575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let’s </a:t>
            </a: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pitch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39331" y="4875231"/>
            <a:ext cx="14431381" cy="1837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7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Pitch your business idea to the cohort </a:t>
            </a:r>
          </a:p>
          <a:p>
            <a:pPr algn="l" marL="0" indent="0" lvl="0">
              <a:lnSpc>
                <a:spcPts val="7417"/>
              </a:lnSpc>
              <a:spcBef>
                <a:spcPct val="0"/>
              </a:spcBef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in </a:t>
            </a: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2 minutes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or 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l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ess.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17288" y="1707129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96120" y="4930122"/>
            <a:ext cx="3114263" cy="2853443"/>
          </a:xfrm>
          <a:custGeom>
            <a:avLst/>
            <a:gdLst/>
            <a:ahLst/>
            <a:cxnLst/>
            <a:rect r="r" b="b" t="t" l="l"/>
            <a:pathLst>
              <a:path h="2853443" w="3114263">
                <a:moveTo>
                  <a:pt x="0" y="0"/>
                </a:moveTo>
                <a:lnTo>
                  <a:pt x="3114263" y="0"/>
                </a:lnTo>
                <a:lnTo>
                  <a:pt x="3114263" y="2853443"/>
                </a:lnTo>
                <a:lnTo>
                  <a:pt x="0" y="285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77617" y="2740348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victories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 &amp; roadblocks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84220" y="1691301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78148" y="4752774"/>
            <a:ext cx="10600227" cy="324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10"/>
              </a:lnSpc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wins or obstacles you’d like to share with the cohort?</a:t>
            </a:r>
          </a:p>
          <a:p>
            <a:pPr algn="l">
              <a:lnSpc>
                <a:spcPts val="6410"/>
              </a:lnSpc>
            </a:pPr>
          </a:p>
          <a:p>
            <a:pPr algn="l" marL="0" indent="0" lvl="0">
              <a:lnSpc>
                <a:spcPts val="6410"/>
              </a:lnSpc>
            </a:pPr>
            <a:r>
              <a:rPr lang="en-US" b="true" sz="5298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ex. landed my first customer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6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285" t="-51587" r="0" b="-51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999740" y="2343573"/>
            <a:ext cx="13760450" cy="162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81"/>
              </a:lnSpc>
              <a:spcBef>
                <a:spcPct val="0"/>
              </a:spcBef>
            </a:pPr>
            <a:r>
              <a:rPr lang="en-US" b="true" sz="9486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homework </a:t>
            </a:r>
            <a:r>
              <a:rPr lang="en-US" b="true" sz="9486">
                <a:solidFill>
                  <a:srgbClr val="FFFFFF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review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00271" y="1537178"/>
            <a:ext cx="6528923" cy="82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3"/>
              </a:lnSpc>
              <a:spcBef>
                <a:spcPct val="0"/>
              </a:spcBef>
            </a:pPr>
            <a:r>
              <a:rPr lang="en-US" b="true" sz="4823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share: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6597" y="4342657"/>
            <a:ext cx="14896526" cy="4050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changes to your </a:t>
            </a:r>
            <a:r>
              <a:rPr lang="en-US" b="true" sz="5298">
                <a:solidFill>
                  <a:srgbClr val="FF57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problem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 and </a:t>
            </a:r>
            <a:r>
              <a:rPr lang="en-US" b="true" sz="5298">
                <a:solidFill>
                  <a:srgbClr val="7ED957"/>
                </a:solidFill>
                <a:latin typeface="Galano Grotesque Alt Bold"/>
                <a:ea typeface="Galano Grotesque Alt Bold"/>
                <a:cs typeface="Galano Grotesque Alt Bold"/>
                <a:sym typeface="Galano Grotesque Alt Bold"/>
              </a:rPr>
              <a:t>solution</a:t>
            </a: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? 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How was the pitch course?</a:t>
            </a:r>
          </a:p>
          <a:p>
            <a:pPr algn="l" marL="1143874" indent="-571937" lvl="1">
              <a:lnSpc>
                <a:spcPts val="6410"/>
              </a:lnSpc>
              <a:buFont typeface="Arial"/>
              <a:buChar char="•"/>
            </a:pPr>
            <a:r>
              <a:rPr lang="en-US" sz="5298" strike="noStrike" u="none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Any challenges or problems with the homework?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832485" y="289134"/>
            <a:ext cx="1236356" cy="739566"/>
          </a:xfrm>
          <a:custGeom>
            <a:avLst/>
            <a:gdLst/>
            <a:ahLst/>
            <a:cxnLst/>
            <a:rect r="r" b="b" t="t" l="l"/>
            <a:pathLst>
              <a:path h="739566" w="1236356">
                <a:moveTo>
                  <a:pt x="0" y="0"/>
                </a:moveTo>
                <a:lnTo>
                  <a:pt x="1236357" y="0"/>
                </a:lnTo>
                <a:lnTo>
                  <a:pt x="1236357" y="739566"/>
                </a:lnTo>
                <a:lnTo>
                  <a:pt x="0" y="7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05583" y="8450728"/>
            <a:ext cx="5318299" cy="903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7"/>
              </a:lnSpc>
              <a:spcBef>
                <a:spcPct val="0"/>
              </a:spcBef>
            </a:pPr>
            <a:r>
              <a:rPr lang="en-US" sz="5298" u="sng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  <a:hlinkClick r:id="rId5" tooltip="https://www.avantecommunity.com/c/pitching-101/"/>
              </a:rPr>
              <a:t>Pitc</a:t>
            </a:r>
            <a:r>
              <a:rPr lang="en-US" sz="5298" u="sng">
                <a:solidFill>
                  <a:srgbClr val="FFFFFF"/>
                </a:solidFill>
                <a:latin typeface="Galano Grotesque Alt"/>
                <a:ea typeface="Galano Grotesque Alt"/>
                <a:cs typeface="Galano Grotesque Alt"/>
                <a:sym typeface="Galano Grotesque Alt"/>
              </a:rPr>
              <a:t>h 101 Course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DAG0k2Uz1i4</dc:identifier>
  <dcterms:modified xsi:type="dcterms:W3CDTF">2011-08-01T06:04:30Z</dcterms:modified>
  <cp:revision>1</cp:revision>
  <dc:title>CA Week 2</dc:title>
</cp:coreProperties>
</file>