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Galano Grotesque Alt Bold" charset="1" panose="00000800000000000000"/>
      <p:regular r:id="rId28"/>
    </p:embeddedFont>
    <p:embeddedFont>
      <p:font typeface="Galano Grotesque Alt" charset="1" panose="00000500000000000000"/>
      <p:regular r:id="rId29"/>
    </p:embeddedFont>
    <p:embeddedFont>
      <p:font typeface="Galano Grotesque Alt Bold Italics" charset="1" panose="00000800000000000000"/>
      <p:regular r:id="rId30"/>
    </p:embeddedFont>
    <p:embeddedFont>
      <p:font typeface="Montserrat" charset="1" panose="00000500000000000000"/>
      <p:regular r:id="rId31"/>
    </p:embeddedFont>
    <p:embeddedFont>
      <p:font typeface="Montserrat Bold" charset="1" panose="000006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jpeg" Type="http://schemas.openxmlformats.org/officeDocument/2006/relationships/image"/><Relationship Id="rId4" Target="../media/image10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11" Target="../media/image23.png" Type="http://schemas.openxmlformats.org/officeDocument/2006/relationships/image"/><Relationship Id="rId12" Target="../media/image24.svg" Type="http://schemas.openxmlformats.org/officeDocument/2006/relationships/image"/><Relationship Id="rId13" Target="../media/image4.png" Type="http://schemas.openxmlformats.org/officeDocument/2006/relationships/image"/><Relationship Id="rId14" Target="../media/image5.sv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14335" y="3977828"/>
            <a:ext cx="11859330" cy="2393428"/>
          </a:xfrm>
          <a:custGeom>
            <a:avLst/>
            <a:gdLst/>
            <a:ahLst/>
            <a:cxnLst/>
            <a:rect r="r" b="b" t="t" l="l"/>
            <a:pathLst>
              <a:path h="2393428" w="11859330">
                <a:moveTo>
                  <a:pt x="0" y="0"/>
                </a:moveTo>
                <a:lnTo>
                  <a:pt x="11859330" y="0"/>
                </a:lnTo>
                <a:lnTo>
                  <a:pt x="11859330" y="2393429"/>
                </a:lnTo>
                <a:lnTo>
                  <a:pt x="0" y="23934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21477" y="3049108"/>
            <a:ext cx="4954605" cy="1173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5"/>
              </a:lnSpc>
              <a:spcBef>
                <a:spcPct val="0"/>
              </a:spcBef>
            </a:pPr>
            <a:r>
              <a:rPr lang="en-US" b="true" sz="6861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welcome to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279896" y="6388215"/>
            <a:ext cx="1793769" cy="757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02"/>
              </a:lnSpc>
              <a:spcBef>
                <a:spcPct val="0"/>
              </a:spcBef>
            </a:pPr>
            <a:r>
              <a:rPr lang="en-US" b="true" sz="4430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week 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47310" y="6053956"/>
            <a:ext cx="5443073" cy="822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monthly number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47310" y="7688169"/>
            <a:ext cx="5443073" cy="822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yearly number</a:t>
            </a:r>
          </a:p>
        </p:txBody>
      </p:sp>
      <p:sp>
        <p:nvSpPr>
          <p:cNvPr name="AutoShape 5" id="5"/>
          <p:cNvSpPr/>
          <p:nvPr/>
        </p:nvSpPr>
        <p:spPr>
          <a:xfrm>
            <a:off x="6895885" y="6703380"/>
            <a:ext cx="306329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6175951" y="8310742"/>
            <a:ext cx="306329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32742" y="5786158"/>
            <a:ext cx="4345948" cy="6036040"/>
          </a:xfrm>
          <a:custGeom>
            <a:avLst/>
            <a:gdLst/>
            <a:ahLst/>
            <a:cxnLst/>
            <a:rect r="r" b="b" t="t" l="l"/>
            <a:pathLst>
              <a:path h="6036040" w="4345948">
                <a:moveTo>
                  <a:pt x="0" y="0"/>
                </a:moveTo>
                <a:lnTo>
                  <a:pt x="4345948" y="0"/>
                </a:lnTo>
                <a:lnTo>
                  <a:pt x="4345948" y="6036040"/>
                </a:lnTo>
                <a:lnTo>
                  <a:pt x="0" y="6036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934765">
            <a:off x="15437688" y="5617771"/>
            <a:ext cx="1082005" cy="336774"/>
          </a:xfrm>
          <a:custGeom>
            <a:avLst/>
            <a:gdLst/>
            <a:ahLst/>
            <a:cxnLst/>
            <a:rect r="r" b="b" t="t" l="l"/>
            <a:pathLst>
              <a:path h="336774" w="1082005">
                <a:moveTo>
                  <a:pt x="0" y="0"/>
                </a:moveTo>
                <a:lnTo>
                  <a:pt x="1082005" y="0"/>
                </a:lnTo>
                <a:lnTo>
                  <a:pt x="1082005" y="336774"/>
                </a:lnTo>
                <a:lnTo>
                  <a:pt x="0" y="3367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47310" y="1318307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your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freedom number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47310" y="3394640"/>
            <a:ext cx="14431381" cy="1838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Your freedom number is the amount needed to go full time in your business.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20548" y="5718857"/>
            <a:ext cx="1213973" cy="822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$$$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990383" y="7324495"/>
            <a:ext cx="1213973" cy="822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$$$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307759" y="6143609"/>
            <a:ext cx="2173236" cy="464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70"/>
              </a:lnSpc>
              <a:spcBef>
                <a:spcPct val="0"/>
              </a:spcBef>
            </a:pPr>
            <a:r>
              <a:rPr lang="en-US" b="true" sz="269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Noah Kagan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307759" y="6622781"/>
            <a:ext cx="2630436" cy="464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70"/>
              </a:lnSpc>
              <a:spcBef>
                <a:spcPct val="0"/>
              </a:spcBef>
            </a:pPr>
            <a:r>
              <a:rPr lang="en-US" sz="269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AppSumo CEO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20973" y="4161548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20973" y="1791342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define the </a:t>
            </a:r>
            <a:r>
              <a:rPr lang="en-US" b="true" sz="9486">
                <a:solidFill>
                  <a:srgbClr val="FF57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problem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925084" y="4066298"/>
            <a:ext cx="11274130" cy="1838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What is the problem your business is solving?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964047" y="6476241"/>
            <a:ext cx="13502980" cy="1838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How will your business make customer’s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lives better?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820973" y="6581016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49"/>
                </a:lnTo>
                <a:lnTo>
                  <a:pt x="0" y="7429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69790" y="6629338"/>
            <a:ext cx="947682" cy="820176"/>
          </a:xfrm>
          <a:custGeom>
            <a:avLst/>
            <a:gdLst/>
            <a:ahLst/>
            <a:cxnLst/>
            <a:rect r="r" b="b" t="t" l="l"/>
            <a:pathLst>
              <a:path h="820176" w="947682">
                <a:moveTo>
                  <a:pt x="0" y="0"/>
                </a:moveTo>
                <a:lnTo>
                  <a:pt x="947682" y="0"/>
                </a:lnTo>
                <a:lnTo>
                  <a:pt x="947682" y="820176"/>
                </a:lnTo>
                <a:lnTo>
                  <a:pt x="0" y="820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20973" y="1744414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vitamin or pain reliever?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976267" y="4105096"/>
            <a:ext cx="13255330" cy="1837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Vitamin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- Your business is an optimal solution to a real/perceived problem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015230" y="6524563"/>
            <a:ext cx="13502980" cy="1837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Pain reliever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- Your business is an urgent solution to an urgent problem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769790" y="4019488"/>
            <a:ext cx="947682" cy="820176"/>
          </a:xfrm>
          <a:custGeom>
            <a:avLst/>
            <a:gdLst/>
            <a:ahLst/>
            <a:cxnLst/>
            <a:rect r="r" b="b" t="t" l="l"/>
            <a:pathLst>
              <a:path h="820176" w="947682">
                <a:moveTo>
                  <a:pt x="0" y="0"/>
                </a:moveTo>
                <a:lnTo>
                  <a:pt x="947682" y="0"/>
                </a:lnTo>
                <a:lnTo>
                  <a:pt x="947682" y="820176"/>
                </a:lnTo>
                <a:lnTo>
                  <a:pt x="0" y="820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77950" y="5654793"/>
            <a:ext cx="14431381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My business is solving this </a:t>
            </a:r>
            <a:r>
              <a:rPr lang="en-US" b="true" sz="5298">
                <a:solidFill>
                  <a:srgbClr val="FF57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problem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77950" y="2442563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 in 2 sentences: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77950" y="3485305"/>
            <a:ext cx="1553210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my problem &amp; solution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77950" y="6844865"/>
            <a:ext cx="14431381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My business is offering this </a:t>
            </a:r>
            <a:r>
              <a:rPr lang="en-US" b="true" sz="5298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solution</a:t>
            </a:r>
          </a:p>
        </p:txBody>
      </p:sp>
      <p:sp>
        <p:nvSpPr>
          <p:cNvPr name="AutoShape 8" id="8"/>
          <p:cNvSpPr/>
          <p:nvPr/>
        </p:nvSpPr>
        <p:spPr>
          <a:xfrm>
            <a:off x="13241626" y="6381657"/>
            <a:ext cx="165359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13241626" y="7543707"/>
            <a:ext cx="165359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5326" y="4067858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49" y="0"/>
                </a:lnTo>
                <a:lnTo>
                  <a:pt x="742949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05326" y="1954154"/>
            <a:ext cx="15011512" cy="159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011"/>
              </a:lnSpc>
              <a:spcBef>
                <a:spcPct val="0"/>
              </a:spcBef>
            </a:pPr>
            <a:r>
              <a:rPr lang="en-US" b="true" sz="9294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do things that </a:t>
            </a:r>
            <a:r>
              <a:rPr lang="en-US" b="true" sz="9294">
                <a:solidFill>
                  <a:srgbClr val="FF57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don’t scale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609436" y="3963083"/>
            <a:ext cx="11274130" cy="904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Build your first product yourself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648400" y="6209877"/>
            <a:ext cx="13868438" cy="904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Provide the ultimate customer experience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05326" y="6314652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49" y="0"/>
                </a:lnTo>
                <a:lnTo>
                  <a:pt x="742949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05326" y="5219830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49" y="0"/>
                </a:lnTo>
                <a:lnTo>
                  <a:pt x="742949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609436" y="5115055"/>
            <a:ext cx="11274130" cy="904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Sell at the farmer’s market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09436" y="7247549"/>
            <a:ext cx="14173238" cy="904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Give out samples in exchange for feedback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05326" y="740892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49" y="0"/>
                </a:lnTo>
                <a:lnTo>
                  <a:pt x="742949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343946" y="2434564"/>
            <a:ext cx="16346540" cy="11520219"/>
          </a:xfrm>
          <a:custGeom>
            <a:avLst/>
            <a:gdLst/>
            <a:ahLst/>
            <a:cxnLst/>
            <a:rect r="r" b="b" t="t" l="l"/>
            <a:pathLst>
              <a:path h="11520219" w="16346540">
                <a:moveTo>
                  <a:pt x="0" y="0"/>
                </a:moveTo>
                <a:lnTo>
                  <a:pt x="16346540" y="0"/>
                </a:lnTo>
                <a:lnTo>
                  <a:pt x="16346540" y="11520219"/>
                </a:lnTo>
                <a:lnTo>
                  <a:pt x="0" y="115202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288" t="-9259" r="0" b="-925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38244" y="1805484"/>
            <a:ext cx="15011512" cy="2845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11"/>
              </a:lnSpc>
            </a:pPr>
            <a:r>
              <a:rPr lang="en-US" sz="9294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do things that </a:t>
            </a:r>
          </a:p>
          <a:p>
            <a:pPr algn="l" marL="0" indent="0" lvl="0">
              <a:lnSpc>
                <a:spcPts val="6784"/>
              </a:lnSpc>
            </a:pPr>
            <a:r>
              <a:rPr lang="en-US" b="true" sz="9294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don’t scale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52258" y="4757514"/>
            <a:ext cx="4631833" cy="4631833"/>
          </a:xfrm>
          <a:prstGeom prst="rect">
            <a:avLst/>
          </a:prstGeom>
        </p:spPr>
      </p:pic>
      <p:sp>
        <p:nvSpPr>
          <p:cNvPr name="Freeform 7" id="7"/>
          <p:cNvSpPr/>
          <p:nvPr/>
        </p:nvSpPr>
        <p:spPr>
          <a:xfrm flipH="false" flipV="false" rot="7219886">
            <a:off x="12732588" y="3088926"/>
            <a:ext cx="1082005" cy="336774"/>
          </a:xfrm>
          <a:custGeom>
            <a:avLst/>
            <a:gdLst/>
            <a:ahLst/>
            <a:cxnLst/>
            <a:rect r="r" b="b" t="t" l="l"/>
            <a:pathLst>
              <a:path h="336774" w="1082005">
                <a:moveTo>
                  <a:pt x="0" y="0"/>
                </a:moveTo>
                <a:lnTo>
                  <a:pt x="1082005" y="0"/>
                </a:lnTo>
                <a:lnTo>
                  <a:pt x="1082005" y="336774"/>
                </a:lnTo>
                <a:lnTo>
                  <a:pt x="0" y="3367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898059" y="1855271"/>
            <a:ext cx="2173236" cy="464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70"/>
              </a:lnSpc>
              <a:spcBef>
                <a:spcPct val="0"/>
              </a:spcBef>
            </a:pPr>
            <a:r>
              <a:rPr lang="en-US" b="true" sz="269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Matt &amp; Kay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98059" y="2377414"/>
            <a:ext cx="2630436" cy="941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70"/>
              </a:lnSpc>
              <a:spcBef>
                <a:spcPct val="0"/>
              </a:spcBef>
            </a:pPr>
            <a:r>
              <a:rPr lang="en-US" sz="269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Co-Founders Green Llama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38244" y="933450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extra resource: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8260" y="3031104"/>
            <a:ext cx="1553210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door dash case study: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28260" y="5038725"/>
            <a:ext cx="13811948" cy="37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3873" indent="-571937" lvl="1">
              <a:lnSpc>
                <a:spcPts val="7417"/>
              </a:lnSpc>
              <a:spcBef>
                <a:spcPct val="0"/>
              </a:spcBef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How and why did door dash validate their idea?</a:t>
            </a:r>
          </a:p>
          <a:p>
            <a:pPr algn="l" marL="1143873" indent="-571937" lvl="1">
              <a:lnSpc>
                <a:spcPts val="7417"/>
              </a:lnSpc>
              <a:spcBef>
                <a:spcPct val="0"/>
              </a:spcBef>
              <a:buFont typeface="Arial"/>
              <a:buChar char="•"/>
            </a:pP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Why is validation important?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28260" y="1988361"/>
            <a:ext cx="5004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discussion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77821" y="5602583"/>
            <a:ext cx="4691682" cy="4958184"/>
          </a:xfrm>
          <a:custGeom>
            <a:avLst/>
            <a:gdLst/>
            <a:ahLst/>
            <a:cxnLst/>
            <a:rect r="r" b="b" t="t" l="l"/>
            <a:pathLst>
              <a:path h="4958184" w="4691682">
                <a:moveTo>
                  <a:pt x="0" y="0"/>
                </a:moveTo>
                <a:lnTo>
                  <a:pt x="4691682" y="0"/>
                </a:lnTo>
                <a:lnTo>
                  <a:pt x="4691682" y="4958184"/>
                </a:lnTo>
                <a:lnTo>
                  <a:pt x="0" y="4958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50470" y="1879832"/>
            <a:ext cx="13893185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your runway to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success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50470" y="3794368"/>
            <a:ext cx="13255330" cy="2770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Your runway is the combination of time and money it takes for a founder to get their business up and running.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50470" y="6998072"/>
            <a:ext cx="1325533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more money = more time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50470" y="1643858"/>
            <a:ext cx="13893185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to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expect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50470" y="3484652"/>
            <a:ext cx="13255330" cy="4637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journey isn’t always easy. Starting a business is rewarding, but challenging. </a:t>
            </a:r>
          </a:p>
          <a:p>
            <a:pPr algn="l" marL="1143874" indent="-571937" lvl="1">
              <a:lnSpc>
                <a:spcPts val="7417"/>
              </a:lnSpc>
              <a:buFont typeface="Arial"/>
              <a:buChar char="•"/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Be realistic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</a:p>
          <a:p>
            <a:pPr algn="l" marL="1143874" indent="-571937" lvl="1">
              <a:lnSpc>
                <a:spcPts val="7417"/>
              </a:lnSpc>
              <a:buFont typeface="Arial"/>
              <a:buChar char="•"/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Give yourself a runway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</a:p>
          <a:p>
            <a:pPr algn="l" marL="1143874" indent="-571937" lvl="1">
              <a:lnSpc>
                <a:spcPts val="7417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Don’t be afraid to ask for help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02052" y="2259501"/>
            <a:ext cx="13893185" cy="247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58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use this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program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to your advantage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02052" y="5095465"/>
            <a:ext cx="14283897" cy="2770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leverage the resources given to you, make new connections, and build something great.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Everyone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is here to support you..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274269" y="2274816"/>
            <a:ext cx="10237827" cy="1111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075"/>
              </a:lnSpc>
              <a:spcBef>
                <a:spcPct val="0"/>
              </a:spcBef>
            </a:pPr>
            <a:r>
              <a:rPr lang="en-US" b="true" sz="648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Hi, i’m </a:t>
            </a:r>
            <a:r>
              <a:rPr lang="en-US" b="true" sz="648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Barbara Raymond]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68205" y="3509731"/>
            <a:ext cx="9091095" cy="3731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50922" indent="-575461" lvl="1">
              <a:lnSpc>
                <a:spcPts val="7463"/>
              </a:lnSpc>
              <a:spcBef>
                <a:spcPct val="0"/>
              </a:spcBef>
              <a:buFont typeface="Arial"/>
              <a:buChar char="•"/>
            </a:pPr>
          </a:p>
          <a:p>
            <a:pPr algn="l" marL="1150922" indent="-575461" lvl="1">
              <a:lnSpc>
                <a:spcPts val="7463"/>
              </a:lnSpc>
              <a:spcBef>
                <a:spcPct val="0"/>
              </a:spcBef>
              <a:buFont typeface="Arial"/>
              <a:buChar char="•"/>
            </a:pPr>
            <a:r>
              <a:rPr lang="en-US" sz="5330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Avante Facilitator</a:t>
            </a:r>
          </a:p>
          <a:p>
            <a:pPr algn="l" marL="1150922" indent="-575461" lvl="1">
              <a:lnSpc>
                <a:spcPts val="7463"/>
              </a:lnSpc>
              <a:spcBef>
                <a:spcPct val="0"/>
              </a:spcBef>
              <a:buFont typeface="Arial"/>
              <a:buChar char="•"/>
            </a:pPr>
            <a:r>
              <a:rPr lang="en-US" sz="5330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[Optional Bio]</a:t>
            </a:r>
          </a:p>
          <a:p>
            <a:pPr algn="l" marL="0" indent="0" lvl="0">
              <a:lnSpc>
                <a:spcPts val="746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30757" y="4606378"/>
            <a:ext cx="3478739" cy="169589"/>
          </a:xfrm>
          <a:custGeom>
            <a:avLst/>
            <a:gdLst/>
            <a:ahLst/>
            <a:cxnLst/>
            <a:rect r="r" b="b" t="t" l="l"/>
            <a:pathLst>
              <a:path h="169589" w="3478739">
                <a:moveTo>
                  <a:pt x="0" y="0"/>
                </a:moveTo>
                <a:lnTo>
                  <a:pt x="3478738" y="0"/>
                </a:lnTo>
                <a:lnTo>
                  <a:pt x="3478738" y="169588"/>
                </a:lnTo>
                <a:lnTo>
                  <a:pt x="0" y="169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655006">
            <a:off x="12937606" y="7328495"/>
            <a:ext cx="3141081" cy="3267705"/>
          </a:xfrm>
          <a:custGeom>
            <a:avLst/>
            <a:gdLst/>
            <a:ahLst/>
            <a:cxnLst/>
            <a:rect r="r" b="b" t="t" l="l"/>
            <a:pathLst>
              <a:path h="3267705" w="3141081">
                <a:moveTo>
                  <a:pt x="3141082" y="0"/>
                </a:moveTo>
                <a:lnTo>
                  <a:pt x="0" y="0"/>
                </a:lnTo>
                <a:lnTo>
                  <a:pt x="0" y="3267705"/>
                </a:lnTo>
                <a:lnTo>
                  <a:pt x="3141082" y="3267705"/>
                </a:lnTo>
                <a:lnTo>
                  <a:pt x="314108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28310" y="2883841"/>
            <a:ext cx="9963575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now, let’s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pitch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28310" y="5062027"/>
            <a:ext cx="14431381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Pitch your business idea to the cohort 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2 minutes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or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ess.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06266" y="1893925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56015" y="2536135"/>
            <a:ext cx="15003285" cy="3874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30"/>
              </a:lnSpc>
              <a:spcBef>
                <a:spcPct val="0"/>
              </a:spcBef>
            </a:pPr>
            <a:r>
              <a:rPr lang="en-US" b="true" sz="737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“There is no such thing as a million-dollar idea. Just a </a:t>
            </a:r>
            <a:r>
              <a:rPr lang="en-US" b="true" sz="737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million-dollar execution</a:t>
            </a:r>
            <a:r>
              <a:rPr lang="en-US" b="true" sz="737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.”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256015" y="6862676"/>
            <a:ext cx="12804955" cy="735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58"/>
              </a:lnSpc>
              <a:spcBef>
                <a:spcPct val="0"/>
              </a:spcBef>
            </a:pPr>
            <a:r>
              <a:rPr lang="en-US" sz="432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-Jeff Hilimire | Co-Founder of Purpose Group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51179" y="326783"/>
            <a:ext cx="1173417" cy="701917"/>
          </a:xfrm>
          <a:custGeom>
            <a:avLst/>
            <a:gdLst/>
            <a:ahLst/>
            <a:cxnLst/>
            <a:rect r="r" b="b" t="t" l="l"/>
            <a:pathLst>
              <a:path h="701917" w="1173417">
                <a:moveTo>
                  <a:pt x="0" y="0"/>
                </a:moveTo>
                <a:lnTo>
                  <a:pt x="1173417" y="0"/>
                </a:lnTo>
                <a:lnTo>
                  <a:pt x="1173417" y="701917"/>
                </a:lnTo>
                <a:lnTo>
                  <a:pt x="0" y="701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96811" y="1478466"/>
            <a:ext cx="18881623" cy="2378177"/>
            <a:chOff x="0" y="0"/>
            <a:chExt cx="4972938" cy="62635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72938" cy="626351"/>
            </a:xfrm>
            <a:custGeom>
              <a:avLst/>
              <a:gdLst/>
              <a:ahLst/>
              <a:cxnLst/>
              <a:rect r="r" b="b" t="t" l="l"/>
              <a:pathLst>
                <a:path h="626351" w="4972938">
                  <a:moveTo>
                    <a:pt x="0" y="0"/>
                  </a:moveTo>
                  <a:lnTo>
                    <a:pt x="4972938" y="0"/>
                  </a:lnTo>
                  <a:lnTo>
                    <a:pt x="4972938" y="626351"/>
                  </a:lnTo>
                  <a:lnTo>
                    <a:pt x="0" y="626351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72938" cy="6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791029" y="6538977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58306" y="469514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58306" y="843929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49"/>
                </a:lnTo>
                <a:lnTo>
                  <a:pt x="0" y="84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817747" y="1739663"/>
            <a:ext cx="13893185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homework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26714" y="4228118"/>
            <a:ext cx="13255330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Update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problem &amp; solution you are solving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059437" y="6128431"/>
            <a:ext cx="13502980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Complete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pitch training course in the avante community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059437" y="8384892"/>
            <a:ext cx="14199863" cy="853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38"/>
              </a:lnSpc>
              <a:spcBef>
                <a:spcPct val="0"/>
              </a:spcBef>
            </a:pPr>
            <a:r>
              <a:rPr lang="en-US" b="true" sz="5027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Read chapter 2 and fill out your workbook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7115" y="1496749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how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bootcamp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works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17115" y="3652424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53641" y="3547649"/>
            <a:ext cx="14417244" cy="903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Attend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class once a week on Monday nights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553641" y="4620684"/>
            <a:ext cx="14004655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Read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chapter 2 before next Monday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17115" y="4725459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553641" y="5696456"/>
            <a:ext cx="14004655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Complete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homework before next Monday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17115" y="580123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53641" y="6772228"/>
            <a:ext cx="14004655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Access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the community and find additional resources using the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QR codes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in your book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317115" y="6877003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7115" y="1496749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before we start: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17115" y="3652424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53641" y="3547649"/>
            <a:ext cx="14417244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Make sure you received an email link with the pre-work &amp; community link to sign up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9419" y="1334525"/>
            <a:ext cx="4129148" cy="833337"/>
          </a:xfrm>
          <a:custGeom>
            <a:avLst/>
            <a:gdLst/>
            <a:ahLst/>
            <a:cxnLst/>
            <a:rect r="r" b="b" t="t" l="l"/>
            <a:pathLst>
              <a:path h="833337" w="4129148">
                <a:moveTo>
                  <a:pt x="0" y="0"/>
                </a:moveTo>
                <a:lnTo>
                  <a:pt x="4129148" y="0"/>
                </a:lnTo>
                <a:lnTo>
                  <a:pt x="4129148" y="833337"/>
                </a:lnTo>
                <a:lnTo>
                  <a:pt x="0" y="833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59419" y="2981508"/>
            <a:ext cx="4216509" cy="5929249"/>
          </a:xfrm>
          <a:custGeom>
            <a:avLst/>
            <a:gdLst/>
            <a:ahLst/>
            <a:cxnLst/>
            <a:rect r="r" b="b" t="t" l="l"/>
            <a:pathLst>
              <a:path h="5929249" w="4216509">
                <a:moveTo>
                  <a:pt x="0" y="0"/>
                </a:moveTo>
                <a:lnTo>
                  <a:pt x="4216508" y="0"/>
                </a:lnTo>
                <a:lnTo>
                  <a:pt x="4216508" y="5929250"/>
                </a:lnTo>
                <a:lnTo>
                  <a:pt x="0" y="59292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773" t="0" r="-58737" b="-989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82949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community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852247" y="3102528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995321" y="2876733"/>
            <a:ext cx="10535594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Stay updated with your 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cohort &amp; facilitator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995321" y="5038725"/>
            <a:ext cx="9217820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Learn, connect, and engage with members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852247" y="5143500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995321" y="7005247"/>
            <a:ext cx="13502980" cy="904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Access resources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6852247" y="713832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49"/>
                </a:lnTo>
                <a:lnTo>
                  <a:pt x="0" y="7429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595197" y="8322510"/>
            <a:ext cx="8838013" cy="58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54"/>
              </a:lnSpc>
              <a:spcBef>
                <a:spcPct val="0"/>
              </a:spcBef>
            </a:pPr>
            <a:r>
              <a:rPr lang="en-US" b="true" sz="346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*scan QR codes in book for access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9210" y="3064087"/>
            <a:ext cx="4974150" cy="5508554"/>
          </a:xfrm>
          <a:custGeom>
            <a:avLst/>
            <a:gdLst/>
            <a:ahLst/>
            <a:cxnLst/>
            <a:rect r="r" b="b" t="t" l="l"/>
            <a:pathLst>
              <a:path h="5508554" w="4974150">
                <a:moveTo>
                  <a:pt x="0" y="0"/>
                </a:moveTo>
                <a:lnTo>
                  <a:pt x="4974150" y="0"/>
                </a:lnTo>
                <a:lnTo>
                  <a:pt x="4974150" y="5508554"/>
                </a:lnTo>
                <a:lnTo>
                  <a:pt x="0" y="5508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69" t="0" r="0" b="-2770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377501" y="3736211"/>
            <a:ext cx="3105859" cy="2082153"/>
            <a:chOff x="0" y="0"/>
            <a:chExt cx="1212419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12419" cy="812800"/>
            </a:xfrm>
            <a:custGeom>
              <a:avLst/>
              <a:gdLst/>
              <a:ahLst/>
              <a:cxnLst/>
              <a:rect r="r" b="b" t="t" l="l"/>
              <a:pathLst>
                <a:path h="812800" w="1212419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212419" y="203200"/>
                  </a:lnTo>
                  <a:lnTo>
                    <a:pt x="1212419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01600" y="127000"/>
              <a:ext cx="1110819" cy="48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128847" y="3064087"/>
            <a:ext cx="2521176" cy="5465964"/>
          </a:xfrm>
          <a:custGeom>
            <a:avLst/>
            <a:gdLst/>
            <a:ahLst/>
            <a:cxnLst/>
            <a:rect r="r" b="b" t="t" l="l"/>
            <a:pathLst>
              <a:path h="5465964" w="2521176">
                <a:moveTo>
                  <a:pt x="0" y="0"/>
                </a:moveTo>
                <a:lnTo>
                  <a:pt x="2521175" y="0"/>
                </a:lnTo>
                <a:lnTo>
                  <a:pt x="2521175" y="5465964"/>
                </a:lnTo>
                <a:lnTo>
                  <a:pt x="0" y="5465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09210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resource library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79075" y="2959312"/>
            <a:ext cx="6880225" cy="5570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access chapter resources, interviews, and homework using the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QR codes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in your avante workbook.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84242" y="4373608"/>
            <a:ext cx="5476874" cy="721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904"/>
              </a:lnSpc>
              <a:spcBef>
                <a:spcPct val="0"/>
              </a:spcBef>
            </a:pPr>
            <a:r>
              <a:rPr lang="en-US" b="true" sz="4217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scan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82915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model canvas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682915" y="2895837"/>
            <a:ext cx="8571252" cy="5643897"/>
            <a:chOff x="0" y="0"/>
            <a:chExt cx="11428336" cy="752519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428336" cy="7525195"/>
            </a:xfrm>
            <a:custGeom>
              <a:avLst/>
              <a:gdLst/>
              <a:ahLst/>
              <a:cxnLst/>
              <a:rect r="r" b="b" t="t" l="l"/>
              <a:pathLst>
                <a:path h="7525195" w="11428336">
                  <a:moveTo>
                    <a:pt x="0" y="0"/>
                  </a:moveTo>
                  <a:lnTo>
                    <a:pt x="11428336" y="0"/>
                  </a:lnTo>
                  <a:lnTo>
                    <a:pt x="11428336" y="7525195"/>
                  </a:lnTo>
                  <a:lnTo>
                    <a:pt x="0" y="7525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499190" y="560401"/>
              <a:ext cx="3920001" cy="7558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18"/>
                </a:lnSpc>
              </a:pPr>
              <a:r>
                <a:rPr lang="en-US" b="true" sz="1986">
                  <a:solidFill>
                    <a:srgbClr val="03265B"/>
                  </a:solidFill>
                  <a:latin typeface="Galano Grotesque Alt Bold"/>
                  <a:ea typeface="Galano Grotesque Alt Bold"/>
                  <a:cs typeface="Galano Grotesque Alt Bold"/>
                  <a:sym typeface="Galano Grotesque Alt Bold"/>
                </a:rPr>
                <a:t>Business Model Canvas</a:t>
              </a:r>
            </a:p>
            <a:p>
              <a:pPr algn="r">
                <a:lnSpc>
                  <a:spcPts val="1499"/>
                </a:lnSpc>
              </a:pPr>
              <a:r>
                <a:rPr lang="en-US" sz="954" spc="15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PROBLEM BEING</a:t>
              </a:r>
              <a:r>
                <a:rPr lang="en-US" b="true" sz="954" spc="15">
                  <a:solidFill>
                    <a:srgbClr val="03265B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4975986" y="404262"/>
              <a:ext cx="1005071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Startup Name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8330860" y="404262"/>
              <a:ext cx="341279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Date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9699531" y="404262"/>
              <a:ext cx="529951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Version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184545" y="7261087"/>
              <a:ext cx="5921501" cy="862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4"/>
                </a:lnSpc>
              </a:pPr>
              <a:r>
                <a:rPr lang="en-US" sz="424" spc="-3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Avante Canvas is adapted from the Business Model Canvas by Strategyzer.com and is licensed under the Creative Commons Attribution Share-Alike 3.0 Unported License.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67920" y="7215897"/>
              <a:ext cx="2021460" cy="137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16"/>
                </a:lnSpc>
              </a:pPr>
              <a:r>
                <a:rPr lang="en-US" sz="583" spc="-4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© 2025 FoundersForge | All Rights Reserved.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97037" y="1678102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697037" y="2941541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697037" y="4204981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707924" y="1103173"/>
              <a:ext cx="1801681" cy="485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9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CUSTOMERS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at least 3 of your customer personas or categories of customers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770363" y="5666423"/>
              <a:ext cx="2357645" cy="4466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b="true" sz="954" spc="4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STARTUP COSTS</a:t>
              </a:r>
            </a:p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costs or categories of costs your business will require. Don’t forget to include the Founders time!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804291" y="3376498"/>
              <a:ext cx="1800298" cy="4829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5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VALUE PROVIDED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is the value to the customer? What do they gain by solving the problem?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862094" y="1316249"/>
              <a:ext cx="1682292" cy="5560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45"/>
                </a:lnSpc>
              </a:pPr>
              <a:r>
                <a:rPr lang="en-US" b="true" sz="954" spc="-3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SOLVED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problem being solved for your customers. This should be a short and succinct description of the problem.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5302254" y="1103164"/>
              <a:ext cx="976343" cy="209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sz="954" spc="14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SOLUTION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7012707" y="3376498"/>
              <a:ext cx="1769505" cy="5906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14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DISTRIBUTION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is the distribution model of the business and what channels exist to get your products to the customer?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7067070" y="1103164"/>
              <a:ext cx="1674046" cy="5935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2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ALTERNATIVES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How is the customer currently solving the problem? If competition exists, list them in this section.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6023769" y="5666423"/>
              <a:ext cx="3797980" cy="4466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b="true" sz="954" spc="12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PRICING STRATEGY AND REVENUE STREAMS</a:t>
              </a:r>
            </a:p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primary and alternative pricing strategies. Then list the expected revenue streams for your business.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416892" y="1122214"/>
              <a:ext cx="1193042" cy="18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45"/>
                </a:lnSpc>
              </a:pPr>
              <a:r>
                <a:rPr lang="en-US" sz="954" spc="1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NETWORK OF 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9102606" y="1316240"/>
              <a:ext cx="1812200" cy="7716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45"/>
                </a:lnSpc>
              </a:pPr>
              <a:r>
                <a:rPr lang="en-US" b="true" sz="954" spc="11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SUPPORT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Who in your network will support your business’ success? (i.e. your local Amplify program, SBDCs, local main street program, local entrepreneur centers, friends, family, etc.)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4986900" y="1372776"/>
              <a:ext cx="1636023" cy="21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Describe your Startup’s offering. This should directly solve the problem 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5553796" y="1588361"/>
              <a:ext cx="457200" cy="10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described.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0786506" y="2791062"/>
            <a:ext cx="6880225" cy="5570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Fill in the business model canvas throughout bootcamp-each week will cover new sections!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527665" y="8930839"/>
            <a:ext cx="9232669" cy="58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54"/>
              </a:lnSpc>
              <a:spcBef>
                <a:spcPct val="0"/>
              </a:spcBef>
            </a:pPr>
            <a:r>
              <a:rPr lang="en-US" b="true" sz="346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*scan QR codes in book for digital version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50353" y="2901347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tell your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story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50353" y="5093422"/>
            <a:ext cx="14431381" cy="2772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Your story is about you. Share your experiences, your journey, and why you are an entrepreneur.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Don’t pitch your business.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26674" y="4670183"/>
            <a:ext cx="3478739" cy="169589"/>
          </a:xfrm>
          <a:custGeom>
            <a:avLst/>
            <a:gdLst/>
            <a:ahLst/>
            <a:cxnLst/>
            <a:rect r="r" b="b" t="t" l="l"/>
            <a:pathLst>
              <a:path h="169589" w="3478739">
                <a:moveTo>
                  <a:pt x="0" y="0"/>
                </a:moveTo>
                <a:lnTo>
                  <a:pt x="3478739" y="0"/>
                </a:lnTo>
                <a:lnTo>
                  <a:pt x="3478739" y="169589"/>
                </a:lnTo>
                <a:lnTo>
                  <a:pt x="0" y="169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06266" y="1893925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5410" y="3653643"/>
            <a:ext cx="1131944" cy="1116379"/>
          </a:xfrm>
          <a:custGeom>
            <a:avLst/>
            <a:gdLst/>
            <a:ahLst/>
            <a:cxnLst/>
            <a:rect r="r" b="b" t="t" l="l"/>
            <a:pathLst>
              <a:path h="1116379" w="1131944">
                <a:moveTo>
                  <a:pt x="0" y="0"/>
                </a:moveTo>
                <a:lnTo>
                  <a:pt x="1131943" y="0"/>
                </a:lnTo>
                <a:lnTo>
                  <a:pt x="1131943" y="1116380"/>
                </a:lnTo>
                <a:lnTo>
                  <a:pt x="0" y="1116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5410" y="6286429"/>
            <a:ext cx="1395975" cy="1266848"/>
          </a:xfrm>
          <a:custGeom>
            <a:avLst/>
            <a:gdLst/>
            <a:ahLst/>
            <a:cxnLst/>
            <a:rect r="r" b="b" t="t" l="l"/>
            <a:pathLst>
              <a:path h="1266848" w="1395975">
                <a:moveTo>
                  <a:pt x="0" y="0"/>
                </a:moveTo>
                <a:lnTo>
                  <a:pt x="1395975" y="0"/>
                </a:lnTo>
                <a:lnTo>
                  <a:pt x="1395975" y="1266848"/>
                </a:lnTo>
                <a:lnTo>
                  <a:pt x="0" y="1266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244022" y="3653643"/>
            <a:ext cx="1281354" cy="1116379"/>
          </a:xfrm>
          <a:custGeom>
            <a:avLst/>
            <a:gdLst/>
            <a:ahLst/>
            <a:cxnLst/>
            <a:rect r="r" b="b" t="t" l="l"/>
            <a:pathLst>
              <a:path h="1116379" w="1281354">
                <a:moveTo>
                  <a:pt x="0" y="0"/>
                </a:moveTo>
                <a:lnTo>
                  <a:pt x="1281354" y="0"/>
                </a:lnTo>
                <a:lnTo>
                  <a:pt x="1281354" y="1116380"/>
                </a:lnTo>
                <a:lnTo>
                  <a:pt x="0" y="1116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70473" y="6397575"/>
            <a:ext cx="1428452" cy="1044556"/>
          </a:xfrm>
          <a:custGeom>
            <a:avLst/>
            <a:gdLst/>
            <a:ahLst/>
            <a:cxnLst/>
            <a:rect r="r" b="b" t="t" l="l"/>
            <a:pathLst>
              <a:path h="1044556" w="1428452">
                <a:moveTo>
                  <a:pt x="0" y="0"/>
                </a:moveTo>
                <a:lnTo>
                  <a:pt x="1428452" y="0"/>
                </a:lnTo>
                <a:lnTo>
                  <a:pt x="1428452" y="1044555"/>
                </a:lnTo>
                <a:lnTo>
                  <a:pt x="0" y="1044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55536" y="3653643"/>
            <a:ext cx="1199183" cy="1179696"/>
          </a:xfrm>
          <a:custGeom>
            <a:avLst/>
            <a:gdLst/>
            <a:ahLst/>
            <a:cxnLst/>
            <a:rect r="r" b="b" t="t" l="l"/>
            <a:pathLst>
              <a:path h="1179696" w="1199183">
                <a:moveTo>
                  <a:pt x="0" y="0"/>
                </a:moveTo>
                <a:lnTo>
                  <a:pt x="1199183" y="0"/>
                </a:lnTo>
                <a:lnTo>
                  <a:pt x="1199183" y="1179696"/>
                </a:lnTo>
                <a:lnTo>
                  <a:pt x="0" y="1179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52060" y="1228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types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of businesses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85410" y="7591377"/>
            <a:ext cx="4484576" cy="822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small business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85410" y="4883961"/>
            <a:ext cx="5004923" cy="822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service business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70473" y="4883961"/>
            <a:ext cx="5004923" cy="822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agency business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70473" y="7591377"/>
            <a:ext cx="5004923" cy="822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high growth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755536" y="4883961"/>
            <a:ext cx="5004923" cy="822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non-profit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DAG0kjq-WAQ</dc:identifier>
  <dcterms:modified xsi:type="dcterms:W3CDTF">2011-08-01T06:04:30Z</dcterms:modified>
  <cp:revision>1</cp:revision>
  <dc:title>CA Week 1</dc:title>
</cp:coreProperties>
</file>